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6"/>
  </p:notesMasterIdLst>
  <p:handoutMasterIdLst>
    <p:handoutMasterId r:id="rId87"/>
  </p:handoutMasterIdLst>
  <p:sldIdLst>
    <p:sldId id="256" r:id="rId5"/>
    <p:sldId id="711" r:id="rId6"/>
    <p:sldId id="712" r:id="rId7"/>
    <p:sldId id="715" r:id="rId8"/>
    <p:sldId id="716" r:id="rId9"/>
    <p:sldId id="772" r:id="rId10"/>
    <p:sldId id="767" r:id="rId11"/>
    <p:sldId id="766" r:id="rId12"/>
    <p:sldId id="773" r:id="rId13"/>
    <p:sldId id="774" r:id="rId14"/>
    <p:sldId id="775" r:id="rId15"/>
    <p:sldId id="776" r:id="rId16"/>
    <p:sldId id="777" r:id="rId17"/>
    <p:sldId id="778" r:id="rId18"/>
    <p:sldId id="779" r:id="rId19"/>
    <p:sldId id="781" r:id="rId20"/>
    <p:sldId id="782" r:id="rId21"/>
    <p:sldId id="783" r:id="rId22"/>
    <p:sldId id="784" r:id="rId23"/>
    <p:sldId id="785" r:id="rId24"/>
    <p:sldId id="786" r:id="rId25"/>
    <p:sldId id="787" r:id="rId26"/>
    <p:sldId id="788" r:id="rId27"/>
    <p:sldId id="789" r:id="rId28"/>
    <p:sldId id="790" r:id="rId29"/>
    <p:sldId id="792" r:id="rId30"/>
    <p:sldId id="791" r:id="rId31"/>
    <p:sldId id="780" r:id="rId32"/>
    <p:sldId id="806" r:id="rId33"/>
    <p:sldId id="807" r:id="rId34"/>
    <p:sldId id="808" r:id="rId35"/>
    <p:sldId id="793" r:id="rId36"/>
    <p:sldId id="801" r:id="rId37"/>
    <p:sldId id="802" r:id="rId38"/>
    <p:sldId id="803" r:id="rId39"/>
    <p:sldId id="804" r:id="rId40"/>
    <p:sldId id="805" r:id="rId41"/>
    <p:sldId id="812" r:id="rId42"/>
    <p:sldId id="811" r:id="rId43"/>
    <p:sldId id="813" r:id="rId44"/>
    <p:sldId id="794" r:id="rId45"/>
    <p:sldId id="795" r:id="rId46"/>
    <p:sldId id="796" r:id="rId47"/>
    <p:sldId id="797" r:id="rId48"/>
    <p:sldId id="809" r:id="rId49"/>
    <p:sldId id="810" r:id="rId50"/>
    <p:sldId id="814" r:id="rId51"/>
    <p:sldId id="815" r:id="rId52"/>
    <p:sldId id="816" r:id="rId53"/>
    <p:sldId id="817" r:id="rId54"/>
    <p:sldId id="818" r:id="rId55"/>
    <p:sldId id="819" r:id="rId56"/>
    <p:sldId id="820" r:id="rId57"/>
    <p:sldId id="821" r:id="rId58"/>
    <p:sldId id="822" r:id="rId59"/>
    <p:sldId id="823" r:id="rId60"/>
    <p:sldId id="824" r:id="rId61"/>
    <p:sldId id="825" r:id="rId62"/>
    <p:sldId id="771" r:id="rId63"/>
    <p:sldId id="826" r:id="rId64"/>
    <p:sldId id="827" r:id="rId65"/>
    <p:sldId id="829" r:id="rId66"/>
    <p:sldId id="830" r:id="rId67"/>
    <p:sldId id="828" r:id="rId68"/>
    <p:sldId id="832" r:id="rId69"/>
    <p:sldId id="833" r:id="rId70"/>
    <p:sldId id="834" r:id="rId71"/>
    <p:sldId id="835" r:id="rId72"/>
    <p:sldId id="836" r:id="rId73"/>
    <p:sldId id="837" r:id="rId74"/>
    <p:sldId id="838" r:id="rId75"/>
    <p:sldId id="839" r:id="rId76"/>
    <p:sldId id="840" r:id="rId77"/>
    <p:sldId id="841" r:id="rId78"/>
    <p:sldId id="842" r:id="rId79"/>
    <p:sldId id="843" r:id="rId80"/>
    <p:sldId id="845" r:id="rId81"/>
    <p:sldId id="844" r:id="rId82"/>
    <p:sldId id="846" r:id="rId83"/>
    <p:sldId id="847" r:id="rId84"/>
    <p:sldId id="848" r:id="rId85"/>
  </p:sldIdLst>
  <p:sldSz cx="9144000" cy="6858000" type="screen4x3"/>
  <p:notesSz cx="9928225" cy="6797675"/>
  <p:custDataLst>
    <p:tags r:id="rId8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commentAuthors" Target="commen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ags" Target="tags/tag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handoutMaster" Target="handoutMasters/handout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7/13/2017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033705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163888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005208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1873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022009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75952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540173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782279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568299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802714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709602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996123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31232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774339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646379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3909521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94318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78003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392262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788631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5486152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1837309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033662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5602048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8795787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7555410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205289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6447732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3654423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150841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291543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9163574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4671313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0628463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6984110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2997743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40457806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6341340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6952866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464318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7707464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540178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7951000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5140892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1786652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6680084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979493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9430553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8810654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4021245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698215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4994246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9298529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5211570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4897777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955302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9799759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952820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6885501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886678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2118208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6848366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280932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2572236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26529320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4564730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2608082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7969398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427646599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18980732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293453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53962562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9857072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510936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580575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59.xml"/><Relationship Id="rId2" Type="http://schemas.openxmlformats.org/officeDocument/2006/relationships/slide" Target="../slides/slide65.xml"/><Relationship Id="rId1" Type="http://schemas.openxmlformats.org/officeDocument/2006/relationships/slideMaster" Target="../slideMasters/slideMaster1.xml"/><Relationship Id="rId6" Type="http://schemas.openxmlformats.org/officeDocument/2006/relationships/slide" Target="../slides/slide50.xml"/><Relationship Id="rId5" Type="http://schemas.openxmlformats.org/officeDocument/2006/relationships/slide" Target="../slides/slide40.xml"/><Relationship Id="rId4" Type="http://schemas.openxmlformats.org/officeDocument/2006/relationships/slide" Target="../slides/slide3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884368" y="620688"/>
            <a:ext cx="1008112"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Exam Questions</a:t>
            </a:r>
            <a:endParaRPr lang="en-GB" sz="96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3659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2.1 –</a:t>
            </a:r>
            <a:r>
              <a:rPr lang="en-GB" sz="960" b="1" baseline="0" dirty="0" smtClean="0">
                <a:latin typeface="Arial" panose="020B0604020202020204" pitchFamily="34" charset="0"/>
                <a:cs typeface="Arial" panose="020B0604020202020204" pitchFamily="34" charset="0"/>
              </a:rPr>
              <a:t> </a:t>
            </a:r>
            <a:r>
              <a:rPr lang="en-GB" sz="960" b="1" dirty="0" smtClean="0">
                <a:latin typeface="Arial" panose="020B0604020202020204" pitchFamily="34" charset="0"/>
                <a:cs typeface="Arial" panose="020B0604020202020204" pitchFamily="34" charset="0"/>
              </a:rPr>
              <a:t>Profitability</a:t>
            </a:r>
            <a:r>
              <a:rPr lang="en-GB" sz="960" b="1" baseline="0" dirty="0" smtClean="0">
                <a:latin typeface="Arial" panose="020B0604020202020204" pitchFamily="34" charset="0"/>
                <a:cs typeface="Arial" panose="020B0604020202020204" pitchFamily="34" charset="0"/>
              </a:rPr>
              <a:t> Data</a:t>
            </a:r>
            <a:endParaRPr lang="en-GB" sz="96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1642009" y="620688"/>
            <a:ext cx="16073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2.2 – Break Even Analysis</a:t>
            </a:r>
            <a:endParaRPr lang="en-GB" sz="96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307902" y="620688"/>
            <a:ext cx="144639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2.3 – Contribution Data</a:t>
            </a:r>
            <a:endParaRPr lang="en-GB" sz="96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4812894" y="620688"/>
            <a:ext cx="13217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2.4 – Cash Flow Data</a:t>
            </a:r>
            <a:endParaRPr lang="en-GB" sz="960" b="1" dirty="0">
              <a:latin typeface="Arial" panose="020B0604020202020204" pitchFamily="34" charset="0"/>
              <a:cs typeface="Arial" panose="020B0604020202020204" pitchFamily="34" charset="0"/>
            </a:endParaRPr>
          </a:p>
        </p:txBody>
      </p:sp>
      <p:sp>
        <p:nvSpPr>
          <p:cNvPr id="11" name="Round Same Side Corner Rectangle 10">
            <a:hlinkClick r:id="rId7" action="ppaction://hlinksldjump"/>
          </p:cNvPr>
          <p:cNvSpPr/>
          <p:nvPr userDrawn="1"/>
        </p:nvSpPr>
        <p:spPr>
          <a:xfrm>
            <a:off x="6193223" y="620688"/>
            <a:ext cx="163255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2.5 – Investment Appraisal</a:t>
            </a:r>
            <a:endParaRPr lang="en-GB" sz="96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LO2%20-%20Tasks/Task%202.4%20-%20Profitability%20Ratios.docx"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LO2%20-%20Tasks/Task%202.5%20-%20Using%20Ratios%20to%20make%20decisions.docx"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LO1%20-%20Tasks/1.1%20-%20Corporate%20Policy%20Document.docx"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hyperlink" Target="LO2%20-%20Tasks/Task%202.7%20-%20Enderoth%20School%20Budget.docx" TargetMode="Externa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LO2%20-%20Tasks/2.2%20-%20Exam%20Questions.docx"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LO2%20-%20Tasks/2.2%20-%20Exam%20Questions.docx"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Resources/Chapter%2017%20-%20Exam%20Questions.docx" TargetMode="External"/><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Resources/Chapter%2002/12.4%20-%20Cash%20Flow.docx"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LO2%20-%20Tasks/Task%202.11%20-%20Cash%20Flow.docx"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gif"/></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29.gi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media" Target="../media/media2.mp4"/><Relationship Id="rId7" Type="http://schemas.openxmlformats.org/officeDocument/2006/relationships/hyperlink" Target="LO2%20-%20Tasks/2.13%20-%20NPV%20and%20ARR.xlsx"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64.xml"/><Relationship Id="rId11" Type="http://schemas.openxmlformats.org/officeDocument/2006/relationships/hyperlink" Target="LO2%20-%20Tasks/2.13%20-%20Calculating%20ARR.mp4" TargetMode="External"/><Relationship Id="rId5" Type="http://schemas.openxmlformats.org/officeDocument/2006/relationships/slideLayout" Target="../slideLayouts/slideLayout4.xml"/><Relationship Id="rId10" Type="http://schemas.openxmlformats.org/officeDocument/2006/relationships/hyperlink" Target="LO2%20-%20Tasks/2.13%20-%20Calculating%20NPV.mp4" TargetMode="External"/><Relationship Id="rId4" Type="http://schemas.openxmlformats.org/officeDocument/2006/relationships/video" Target="../media/media2.mp4"/><Relationship Id="rId9" Type="http://schemas.openxmlformats.org/officeDocument/2006/relationships/image" Target="../media/image31.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LO2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 able to use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Financial Data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inform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business decisions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03 – Business Decisions</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3717032"/>
            <a:ext cx="7848872" cy="395323"/>
          </a:xfrm>
          <a:prstGeom prst="rect">
            <a:avLst/>
          </a:prstGeom>
          <a:solidFill>
            <a:schemeClr val="accent3">
              <a:lumMod val="40000"/>
              <a:lumOff val="60000"/>
            </a:schemeClr>
          </a:solidFill>
        </p:spPr>
        <p:txBody>
          <a:bodyPr wrap="square" rtlCol="0">
            <a:spAutoFit/>
          </a:bodyPr>
          <a:lstStyle/>
          <a:p>
            <a:endParaRPr lang="en-GB" dirty="0"/>
          </a:p>
        </p:txBody>
      </p:sp>
      <p:sp>
        <p:nvSpPr>
          <p:cNvPr id="2" name="Rectangle 1"/>
          <p:cNvSpPr/>
          <p:nvPr/>
        </p:nvSpPr>
        <p:spPr>
          <a:xfrm>
            <a:off x="251520" y="1096426"/>
            <a:ext cx="8568952" cy="5764655"/>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sz="2060" dirty="0"/>
              <a:t>You have already learned that businesses are set up in order to achieve specific objectives set by the owners, and that objectives can be </a:t>
            </a:r>
            <a:r>
              <a:rPr lang="en-US" sz="2060" dirty="0" smtClean="0"/>
              <a:t>financial </a:t>
            </a:r>
            <a:r>
              <a:rPr lang="en-US" sz="2060" dirty="0"/>
              <a:t>or non-financial in nature. Even where the business is driven by strong non-financial objectives, such as ethical reasons or to contribute to the local community, profit is still important for the majority of entrepreneurs. This is because the entrepreneur is giving up their time and effort to run the business, and the profit made is the reward for their time and effort and the risks they are taking.</a:t>
            </a:r>
          </a:p>
          <a:p>
            <a:pPr algn="ctr">
              <a:spcAft>
                <a:spcPts val="600"/>
              </a:spcAft>
              <a:buClr>
                <a:schemeClr val="accent6">
                  <a:lumMod val="50000"/>
                </a:schemeClr>
              </a:buClr>
            </a:pPr>
            <a:r>
              <a:rPr lang="en-US" sz="2060" dirty="0" smtClean="0"/>
              <a:t>You </a:t>
            </a:r>
            <a:r>
              <a:rPr lang="en-US" sz="2060" dirty="0"/>
              <a:t>have learned that: </a:t>
            </a:r>
            <a:r>
              <a:rPr lang="en-US" sz="2060" b="1" dirty="0">
                <a:solidFill>
                  <a:srgbClr val="FF0000"/>
                </a:solidFill>
              </a:rPr>
              <a:t>PROFIT = REVENUE - </a:t>
            </a:r>
            <a:r>
              <a:rPr lang="en-US" sz="2060" b="1" dirty="0" smtClean="0">
                <a:solidFill>
                  <a:srgbClr val="FF0000"/>
                </a:solidFill>
              </a:rPr>
              <a:t>COST</a:t>
            </a:r>
            <a:endParaRPr lang="en-US" sz="2060" dirty="0">
              <a:solidFill>
                <a:srgbClr val="FF0000"/>
              </a:solidFill>
            </a:endParaRPr>
          </a:p>
          <a:p>
            <a:pPr marL="398463" indent="-398463">
              <a:spcAft>
                <a:spcPts val="600"/>
              </a:spcAft>
              <a:buClr>
                <a:srgbClr val="00B050"/>
              </a:buClr>
              <a:buFont typeface="Wingdings 3" panose="05040102010807070707" pitchFamily="18" charset="2"/>
              <a:buChar char=""/>
            </a:pPr>
            <a:r>
              <a:rPr lang="en-US" sz="2060" dirty="0"/>
              <a:t>In the example </a:t>
            </a:r>
            <a:r>
              <a:rPr lang="en-US" sz="2060" dirty="0" smtClean="0"/>
              <a:t>previously, </a:t>
            </a:r>
            <a:r>
              <a:rPr lang="en-US" sz="2060" dirty="0"/>
              <a:t>Clinton Cards was making a loss rather than a profit because costs were higher than revenue. In this chapter we will explore the profit formula in more detail, investigating how entrepreneurs make decisions which affect their overall level of profit. </a:t>
            </a:r>
            <a:endParaRPr lang="en-US" sz="2060" dirty="0" smtClean="0"/>
          </a:p>
          <a:p>
            <a:pPr marL="398463" indent="-398463">
              <a:spcAft>
                <a:spcPts val="600"/>
              </a:spcAft>
              <a:buClr>
                <a:srgbClr val="00B050"/>
              </a:buClr>
              <a:buFont typeface="Wingdings 3" panose="05040102010807070707" pitchFamily="18" charset="2"/>
              <a:buChar char=""/>
            </a:pPr>
            <a:r>
              <a:rPr lang="en-US" sz="2060" dirty="0" smtClean="0"/>
              <a:t>By </a:t>
            </a:r>
            <a:r>
              <a:rPr lang="en-US" sz="2060" dirty="0"/>
              <a:t>the end of this </a:t>
            </a:r>
            <a:r>
              <a:rPr lang="en-US" sz="2060" dirty="0" smtClean="0"/>
              <a:t>section you </a:t>
            </a:r>
            <a:r>
              <a:rPr lang="en-US" sz="2060" dirty="0"/>
              <a:t>should be able to answer the questions on Clinton Cards in more detail, using precise business language</a:t>
            </a:r>
            <a:r>
              <a:rPr lang="en-US" sz="2060" dirty="0" smtClean="0"/>
              <a:t>.</a:t>
            </a:r>
            <a:endParaRPr lang="en-US" sz="2060" dirty="0"/>
          </a:p>
        </p:txBody>
      </p:sp>
      <p:sp>
        <p:nvSpPr>
          <p:cNvPr id="8" name="Title 1"/>
          <p:cNvSpPr>
            <a:spLocks noGrp="1"/>
          </p:cNvSpPr>
          <p:nvPr>
            <p:ph type="title"/>
          </p:nvPr>
        </p:nvSpPr>
        <p:spPr>
          <a:xfrm>
            <a:off x="35496" y="72008"/>
            <a:ext cx="9001000" cy="548680"/>
          </a:xfrm>
        </p:spPr>
        <p:txBody>
          <a:bodyPr>
            <a:noAutofit/>
          </a:bodyPr>
          <a:lstStyle/>
          <a:p>
            <a:r>
              <a:rPr lang="en-US" sz="3000" dirty="0"/>
              <a:t>2.1 - How to Use Profitability </a:t>
            </a:r>
            <a:r>
              <a:rPr lang="en-US" sz="3000" dirty="0" smtClean="0"/>
              <a:t>Data – Costs and Revenue</a:t>
            </a:r>
            <a:endParaRPr lang="en-GB" sz="3000" dirty="0"/>
          </a:p>
        </p:txBody>
      </p:sp>
    </p:spTree>
    <p:extLst>
      <p:ext uri="{BB962C8B-B14F-4D97-AF65-F5344CB8AC3E}">
        <p14:creationId xmlns:p14="http://schemas.microsoft.com/office/powerpoint/2010/main" val="415070600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98456"/>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sz="2080" b="1" dirty="0"/>
              <a:t>Revenue</a:t>
            </a:r>
            <a:r>
              <a:rPr lang="en-US" sz="2080" dirty="0"/>
              <a:t> is money coming into a business. </a:t>
            </a:r>
            <a:r>
              <a:rPr lang="en-US" sz="2080" dirty="0" smtClean="0"/>
              <a:t>Sales </a:t>
            </a:r>
            <a:r>
              <a:rPr lang="en-US" sz="2080" dirty="0"/>
              <a:t>revenue (also sometimes called turnover) is earned through the sale of goods and services. A business may also receive revenue from interest payments, dividends or royalties paid by other businesses. Here we will concentrate on sales revenue.</a:t>
            </a:r>
            <a:endParaRPr lang="en-US" sz="2080" b="1" dirty="0"/>
          </a:p>
          <a:p>
            <a:pPr algn="ctr">
              <a:spcAft>
                <a:spcPts val="600"/>
              </a:spcAft>
              <a:buClr>
                <a:schemeClr val="accent6">
                  <a:lumMod val="50000"/>
                </a:schemeClr>
              </a:buClr>
            </a:pPr>
            <a:r>
              <a:rPr lang="en-US" sz="2080" b="1" dirty="0"/>
              <a:t>SALES REVENUE = SALES VOLUME x SELLING </a:t>
            </a:r>
            <a:r>
              <a:rPr lang="en-US" sz="2080" b="1" dirty="0" smtClean="0"/>
              <a:t>PRICE</a:t>
            </a:r>
          </a:p>
          <a:p>
            <a:pPr algn="ctr">
              <a:spcAft>
                <a:spcPts val="600"/>
              </a:spcAft>
              <a:buClr>
                <a:schemeClr val="accent6">
                  <a:lumMod val="50000"/>
                </a:schemeClr>
              </a:buClr>
            </a:pPr>
            <a:r>
              <a:rPr lang="en-US" sz="2080" b="1" dirty="0" smtClean="0"/>
              <a:t>Or </a:t>
            </a:r>
            <a:r>
              <a:rPr lang="en-US" sz="2080" b="1" dirty="0"/>
              <a:t>SR = SV x SP</a:t>
            </a:r>
          </a:p>
          <a:p>
            <a:pPr marL="406400">
              <a:spcAft>
                <a:spcPts val="600"/>
              </a:spcAft>
              <a:buClr>
                <a:schemeClr val="accent6">
                  <a:lumMod val="50000"/>
                </a:schemeClr>
              </a:buClr>
            </a:pPr>
            <a:r>
              <a:rPr lang="en-US" sz="2080" b="1" dirty="0"/>
              <a:t>Where SV = the quantity of goods/services sold SP = the price charged for each good/service </a:t>
            </a:r>
          </a:p>
          <a:p>
            <a:pPr marL="398463" indent="-398463">
              <a:spcAft>
                <a:spcPts val="600"/>
              </a:spcAft>
              <a:buClr>
                <a:srgbClr val="00B050"/>
              </a:buClr>
              <a:buFont typeface="Wingdings 3" panose="05040102010807070707" pitchFamily="18" charset="2"/>
              <a:buChar char=""/>
            </a:pPr>
            <a:r>
              <a:rPr lang="en-US" sz="2080" dirty="0"/>
              <a:t>Therefore, in order to </a:t>
            </a:r>
            <a:r>
              <a:rPr lang="en-US" sz="2080" dirty="0" err="1"/>
              <a:t>maximise</a:t>
            </a:r>
            <a:r>
              <a:rPr lang="en-US" sz="2080" dirty="0"/>
              <a:t> sales revenue, an entrepreneur has to balance the total number of units sold with the revenue earned from each sale. </a:t>
            </a:r>
            <a:r>
              <a:rPr lang="en-US" sz="2080" dirty="0" smtClean="0"/>
              <a:t>For </a:t>
            </a:r>
            <a:r>
              <a:rPr lang="en-US" sz="2080" dirty="0"/>
              <a:t>a normal good an increase in price will lead to a fall in demand. </a:t>
            </a:r>
            <a:endParaRPr lang="en-US" sz="2080" dirty="0" smtClean="0"/>
          </a:p>
          <a:p>
            <a:pPr marL="398463" indent="-398463">
              <a:spcAft>
                <a:spcPts val="600"/>
              </a:spcAft>
              <a:buClr>
                <a:srgbClr val="00B050"/>
              </a:buClr>
              <a:buFont typeface="Wingdings 3" panose="05040102010807070707" pitchFamily="18" charset="2"/>
              <a:buChar char=""/>
            </a:pPr>
            <a:r>
              <a:rPr lang="en-US" sz="2080" dirty="0" smtClean="0"/>
              <a:t>If </a:t>
            </a:r>
            <a:r>
              <a:rPr lang="en-US" sz="2080" dirty="0"/>
              <a:t>buyers are very sensitive to a change in price, an entrepreneur may </a:t>
            </a:r>
            <a:r>
              <a:rPr lang="en-US" sz="2080" dirty="0" err="1"/>
              <a:t>maximise</a:t>
            </a:r>
            <a:r>
              <a:rPr lang="en-US" sz="2080" dirty="0"/>
              <a:t> SR by setting the SP lower than that of a competitor and hoping to increase the sales volume substantially. </a:t>
            </a:r>
          </a:p>
        </p:txBody>
      </p:sp>
      <p:sp>
        <p:nvSpPr>
          <p:cNvPr id="3" name="TextBox 2"/>
          <p:cNvSpPr txBox="1"/>
          <p:nvPr/>
        </p:nvSpPr>
        <p:spPr>
          <a:xfrm>
            <a:off x="395536" y="2745645"/>
            <a:ext cx="8424936" cy="1477328"/>
          </a:xfrm>
          <a:prstGeom prst="rect">
            <a:avLst/>
          </a:prstGeom>
          <a:solidFill>
            <a:srgbClr val="92D050">
              <a:alpha val="50196"/>
            </a:srgbClr>
          </a:solidFill>
        </p:spPr>
        <p:txBody>
          <a:bodyPr wrap="square" rtlCol="0">
            <a:spAutoFit/>
          </a:bodyPr>
          <a:lstStyle/>
          <a:p>
            <a:endParaRPr lang="en-GB" dirty="0" smtClean="0"/>
          </a:p>
          <a:p>
            <a:endParaRPr lang="en-GB" dirty="0"/>
          </a:p>
          <a:p>
            <a:endParaRPr lang="en-GB" dirty="0" smtClean="0"/>
          </a:p>
          <a:p>
            <a:endParaRPr lang="en-GB" dirty="0"/>
          </a:p>
          <a:p>
            <a:endParaRPr lang="en-GB" dirty="0"/>
          </a:p>
        </p:txBody>
      </p:sp>
      <p:sp>
        <p:nvSpPr>
          <p:cNvPr id="8" name="Title 1"/>
          <p:cNvSpPr>
            <a:spLocks noGrp="1"/>
          </p:cNvSpPr>
          <p:nvPr>
            <p:ph type="title"/>
          </p:nvPr>
        </p:nvSpPr>
        <p:spPr>
          <a:xfrm>
            <a:off x="35496" y="72008"/>
            <a:ext cx="9001000" cy="548680"/>
          </a:xfrm>
        </p:spPr>
        <p:txBody>
          <a:bodyPr>
            <a:noAutofit/>
          </a:bodyPr>
          <a:lstStyle/>
          <a:p>
            <a:r>
              <a:rPr lang="en-US" sz="3000" dirty="0"/>
              <a:t>2.1 - How to Use Profitability </a:t>
            </a:r>
            <a:r>
              <a:rPr lang="en-US" sz="3000" dirty="0" smtClean="0"/>
              <a:t>Data – Costs and Revenue</a:t>
            </a:r>
            <a:endParaRPr lang="en-GB" sz="3000" dirty="0"/>
          </a:p>
        </p:txBody>
      </p:sp>
    </p:spTree>
    <p:extLst>
      <p:ext uri="{BB962C8B-B14F-4D97-AF65-F5344CB8AC3E}">
        <p14:creationId xmlns:p14="http://schemas.microsoft.com/office/powerpoint/2010/main" val="117420169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3789040"/>
            <a:ext cx="8496944" cy="603975"/>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23528" y="2609001"/>
            <a:ext cx="8496944" cy="603975"/>
          </a:xfrm>
          <a:prstGeom prst="rect">
            <a:avLst/>
          </a:prstGeom>
          <a:solidFill>
            <a:srgbClr val="92D05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251520" y="1096426"/>
            <a:ext cx="8568952" cy="5737468"/>
          </a:xfrm>
          <a:prstGeom prst="rect">
            <a:avLst/>
          </a:prstGeom>
        </p:spPr>
        <p:txBody>
          <a:bodyPr wrap="square">
            <a:spAutoFit/>
          </a:bodyPr>
          <a:lstStyle/>
          <a:p>
            <a:pPr marL="398463" indent="-398463">
              <a:spcAft>
                <a:spcPts val="300"/>
              </a:spcAft>
              <a:buClr>
                <a:srgbClr val="00B050"/>
              </a:buClr>
              <a:buFont typeface="Wingdings 3" panose="05040102010807070707" pitchFamily="18" charset="2"/>
              <a:buChar char=""/>
            </a:pPr>
            <a:r>
              <a:rPr lang="en-US" dirty="0"/>
              <a:t>You can compare profit levels from year to year but if you really want to analyse the meaning of a certain level of profit, you need to look at profit margins. They can be used to measure how effective a business is in turning sales revenue into profit.</a:t>
            </a:r>
          </a:p>
          <a:p>
            <a:pPr marL="398463" indent="-398463">
              <a:spcAft>
                <a:spcPts val="300"/>
              </a:spcAft>
              <a:buClr>
                <a:srgbClr val="00B050"/>
              </a:buClr>
              <a:buFont typeface="Wingdings 3" panose="05040102010807070707" pitchFamily="18" charset="2"/>
              <a:buChar char=""/>
            </a:pPr>
            <a:r>
              <a:rPr lang="en-US" dirty="0"/>
              <a:t>Gross profit margin is gross profit as a percentage of sales revenue</a:t>
            </a:r>
            <a:r>
              <a:rPr lang="en-US" dirty="0" smtClean="0"/>
              <a:t>.</a:t>
            </a:r>
            <a:br>
              <a:rPr lang="en-US" dirty="0" smtClean="0"/>
            </a:br>
            <a:endParaRPr lang="en-US" sz="1100" dirty="0"/>
          </a:p>
          <a:p>
            <a:pPr>
              <a:lnSpc>
                <a:spcPts val="800"/>
              </a:lnSpc>
              <a:spcAft>
                <a:spcPts val="0"/>
              </a:spcAft>
              <a:buClr>
                <a:schemeClr val="accent6">
                  <a:lumMod val="50000"/>
                </a:schemeClr>
              </a:buClr>
              <a:tabLst>
                <a:tab pos="4662488" algn="ctr"/>
              </a:tabLst>
            </a:pPr>
            <a:r>
              <a:rPr lang="en-US" b="1" dirty="0" smtClean="0"/>
              <a:t>	</a:t>
            </a:r>
            <a:r>
              <a:rPr lang="en-US" b="1" u="sng" dirty="0" smtClean="0"/>
              <a:t>Gross profit  </a:t>
            </a:r>
          </a:p>
          <a:p>
            <a:pPr marL="901700" lvl="1">
              <a:lnSpc>
                <a:spcPts val="800"/>
              </a:lnSpc>
              <a:spcAft>
                <a:spcPts val="0"/>
              </a:spcAft>
              <a:buClr>
                <a:schemeClr val="accent6">
                  <a:lumMod val="50000"/>
                </a:schemeClr>
              </a:buClr>
              <a:tabLst>
                <a:tab pos="6181725" algn="ctr"/>
              </a:tabLst>
            </a:pPr>
            <a:r>
              <a:rPr lang="en-US" b="1" dirty="0" smtClean="0"/>
              <a:t> Gross </a:t>
            </a:r>
            <a:r>
              <a:rPr lang="en-US" b="1" dirty="0"/>
              <a:t>profit margin </a:t>
            </a:r>
            <a:r>
              <a:rPr lang="en-US" b="1" dirty="0" smtClean="0"/>
              <a:t>= 	X </a:t>
            </a:r>
            <a:r>
              <a:rPr lang="en-US" b="1" dirty="0"/>
              <a:t>100</a:t>
            </a:r>
            <a:endParaRPr lang="en-US" b="1" dirty="0" smtClean="0"/>
          </a:p>
          <a:p>
            <a:pPr lvl="1">
              <a:lnSpc>
                <a:spcPts val="800"/>
              </a:lnSpc>
              <a:spcAft>
                <a:spcPts val="0"/>
              </a:spcAft>
              <a:buClr>
                <a:schemeClr val="accent6">
                  <a:lumMod val="50000"/>
                </a:schemeClr>
              </a:buClr>
              <a:tabLst>
                <a:tab pos="6181725" algn="ctr"/>
              </a:tabLst>
            </a:pPr>
            <a:r>
              <a:rPr lang="en-US" b="1" dirty="0" smtClean="0"/>
              <a:t>	</a:t>
            </a:r>
          </a:p>
          <a:p>
            <a:pPr lvl="1">
              <a:lnSpc>
                <a:spcPts val="800"/>
              </a:lnSpc>
              <a:spcAft>
                <a:spcPts val="0"/>
              </a:spcAft>
              <a:buClr>
                <a:schemeClr val="accent6">
                  <a:lumMod val="50000"/>
                </a:schemeClr>
              </a:buClr>
              <a:tabLst>
                <a:tab pos="4752975" algn="ctr"/>
              </a:tabLst>
            </a:pPr>
            <a:r>
              <a:rPr lang="en-US" b="1" dirty="0" smtClean="0"/>
              <a:t>	Sales </a:t>
            </a:r>
            <a:r>
              <a:rPr lang="en-US" b="1" dirty="0"/>
              <a:t>revenue</a:t>
            </a:r>
          </a:p>
          <a:p>
            <a:pPr marL="398463" indent="-398463">
              <a:spcAft>
                <a:spcPts val="300"/>
              </a:spcAft>
              <a:buClr>
                <a:srgbClr val="00B050"/>
              </a:buClr>
              <a:buFont typeface="Wingdings 3" panose="05040102010807070707" pitchFamily="18" charset="2"/>
              <a:buChar char=""/>
            </a:pPr>
            <a:r>
              <a:rPr lang="en-US" dirty="0"/>
              <a:t>Net profit margin is calculated in the same way as gross profit margin. It is net profit as a percentage of sales revenue</a:t>
            </a:r>
            <a:r>
              <a:rPr lang="en-US" dirty="0" smtClean="0"/>
              <a:t>.</a:t>
            </a:r>
          </a:p>
          <a:p>
            <a:pPr marL="398463" indent="-398463">
              <a:spcAft>
                <a:spcPts val="300"/>
              </a:spcAft>
              <a:buClr>
                <a:schemeClr val="accent6">
                  <a:lumMod val="50000"/>
                </a:schemeClr>
              </a:buClr>
              <a:buFont typeface="Wingdings 3" panose="05040102010807070707" pitchFamily="18" charset="2"/>
              <a:buChar char=""/>
            </a:pPr>
            <a:endParaRPr lang="en-US" sz="1000" dirty="0"/>
          </a:p>
          <a:p>
            <a:pPr>
              <a:lnSpc>
                <a:spcPts val="800"/>
              </a:lnSpc>
              <a:spcAft>
                <a:spcPts val="0"/>
              </a:spcAft>
              <a:buClr>
                <a:schemeClr val="accent6">
                  <a:lumMod val="50000"/>
                </a:schemeClr>
              </a:buClr>
              <a:tabLst>
                <a:tab pos="4662488" algn="ctr"/>
              </a:tabLst>
            </a:pPr>
            <a:r>
              <a:rPr lang="en-US" b="1" dirty="0"/>
              <a:t>	</a:t>
            </a:r>
            <a:r>
              <a:rPr lang="en-US" b="1" u="sng" dirty="0" smtClean="0"/>
              <a:t>Net </a:t>
            </a:r>
            <a:r>
              <a:rPr lang="en-US" b="1" u="sng" dirty="0"/>
              <a:t>profit  </a:t>
            </a:r>
          </a:p>
          <a:p>
            <a:pPr marL="1158875" lvl="1">
              <a:lnSpc>
                <a:spcPts val="800"/>
              </a:lnSpc>
              <a:spcAft>
                <a:spcPts val="0"/>
              </a:spcAft>
              <a:buClr>
                <a:schemeClr val="accent6">
                  <a:lumMod val="50000"/>
                </a:schemeClr>
              </a:buClr>
              <a:tabLst>
                <a:tab pos="6181725" algn="ctr"/>
              </a:tabLst>
            </a:pPr>
            <a:r>
              <a:rPr lang="en-US" b="1" dirty="0"/>
              <a:t> </a:t>
            </a:r>
            <a:r>
              <a:rPr lang="en-US" b="1" dirty="0" smtClean="0"/>
              <a:t>Net </a:t>
            </a:r>
            <a:r>
              <a:rPr lang="en-US" b="1" dirty="0"/>
              <a:t>profit margin = 	X 100</a:t>
            </a:r>
          </a:p>
          <a:p>
            <a:pPr lvl="1">
              <a:lnSpc>
                <a:spcPts val="800"/>
              </a:lnSpc>
              <a:spcAft>
                <a:spcPts val="0"/>
              </a:spcAft>
              <a:buClr>
                <a:schemeClr val="accent6">
                  <a:lumMod val="50000"/>
                </a:schemeClr>
              </a:buClr>
              <a:tabLst>
                <a:tab pos="6181725" algn="ctr"/>
              </a:tabLst>
            </a:pPr>
            <a:r>
              <a:rPr lang="en-US" b="1" dirty="0"/>
              <a:t>	</a:t>
            </a:r>
          </a:p>
          <a:p>
            <a:pPr lvl="1">
              <a:lnSpc>
                <a:spcPts val="800"/>
              </a:lnSpc>
              <a:spcAft>
                <a:spcPts val="0"/>
              </a:spcAft>
              <a:buClr>
                <a:schemeClr val="accent6">
                  <a:lumMod val="50000"/>
                </a:schemeClr>
              </a:buClr>
              <a:tabLst>
                <a:tab pos="4752975" algn="ctr"/>
              </a:tabLst>
            </a:pPr>
            <a:r>
              <a:rPr lang="en-US" b="1" dirty="0"/>
              <a:t>	Sales revenue</a:t>
            </a:r>
          </a:p>
          <a:p>
            <a:pPr marL="398463" indent="-398463">
              <a:spcAft>
                <a:spcPts val="300"/>
              </a:spcAft>
              <a:buClr>
                <a:schemeClr val="accent6">
                  <a:lumMod val="50000"/>
                </a:schemeClr>
              </a:buClr>
              <a:buFont typeface="Wingdings 3" panose="05040102010807070707" pitchFamily="18" charset="2"/>
              <a:buChar char=""/>
            </a:pPr>
            <a:endParaRPr lang="en-US" sz="1200" dirty="0" smtClean="0"/>
          </a:p>
          <a:p>
            <a:pPr marL="398463" indent="-398463">
              <a:spcAft>
                <a:spcPts val="300"/>
              </a:spcAft>
              <a:buClr>
                <a:srgbClr val="00B050"/>
              </a:buClr>
              <a:buFont typeface="Wingdings 3" panose="05040102010807070707" pitchFamily="18" charset="2"/>
              <a:buChar char=""/>
            </a:pPr>
            <a:r>
              <a:rPr lang="en-US" dirty="0" smtClean="0"/>
              <a:t>Daniel's </a:t>
            </a:r>
            <a:r>
              <a:rPr lang="en-US" dirty="0"/>
              <a:t>gross profit margin for 2011 </a:t>
            </a:r>
            <a:r>
              <a:rPr lang="en-US" dirty="0" smtClean="0"/>
              <a:t>was</a:t>
            </a:r>
            <a:endParaRPr lang="en-US" dirty="0"/>
          </a:p>
          <a:p>
            <a:pPr marL="398463" indent="-398463">
              <a:spcAft>
                <a:spcPts val="300"/>
              </a:spcAft>
              <a:buClr>
                <a:srgbClr val="00B050"/>
              </a:buClr>
              <a:buFont typeface="Wingdings 3" panose="05040102010807070707" pitchFamily="18" charset="2"/>
              <a:buChar char=""/>
            </a:pPr>
            <a:endParaRPr lang="en-US" dirty="0" smtClean="0"/>
          </a:p>
          <a:p>
            <a:pPr marL="398463" indent="-398463">
              <a:spcAft>
                <a:spcPts val="300"/>
              </a:spcAft>
              <a:buClr>
                <a:srgbClr val="00B050"/>
              </a:buClr>
              <a:buFont typeface="Wingdings 3" panose="05040102010807070707" pitchFamily="18" charset="2"/>
              <a:buChar char=""/>
            </a:pPr>
            <a:r>
              <a:rPr lang="en-US" dirty="0" smtClean="0"/>
              <a:t>Daniel's </a:t>
            </a:r>
            <a:r>
              <a:rPr lang="en-US" dirty="0"/>
              <a:t>net profit margin for 2011 was 	</a:t>
            </a:r>
            <a:endParaRPr lang="en-US" dirty="0" smtClean="0"/>
          </a:p>
          <a:p>
            <a:pPr marL="398463" indent="-398463">
              <a:spcAft>
                <a:spcPts val="300"/>
              </a:spcAft>
              <a:buClr>
                <a:srgbClr val="00B050"/>
              </a:buClr>
              <a:buFont typeface="Wingdings 3" panose="05040102010807070707" pitchFamily="18" charset="2"/>
              <a:buChar char=""/>
            </a:pPr>
            <a:endParaRPr lang="en-US" dirty="0"/>
          </a:p>
          <a:p>
            <a:pPr marL="398463" indent="-398463">
              <a:spcAft>
                <a:spcPts val="300"/>
              </a:spcAft>
              <a:buClr>
                <a:srgbClr val="00B050"/>
              </a:buClr>
              <a:buFont typeface="Wingdings 3" panose="05040102010807070707" pitchFamily="18" charset="2"/>
              <a:buChar char=""/>
            </a:pPr>
            <a:r>
              <a:rPr lang="en-US" dirty="0" smtClean="0"/>
              <a:t>As </a:t>
            </a:r>
            <a:r>
              <a:rPr lang="en-US" dirty="0"/>
              <a:t>you can see, a loss means a negative net profit margin in 2011. Efforts to cut costs might be called for. Alternatively he might try to increase sales revenue.</a:t>
            </a:r>
          </a:p>
        </p:txBody>
      </p:sp>
      <p:sp>
        <p:nvSpPr>
          <p:cNvPr id="6" name="Title 1"/>
          <p:cNvSpPr>
            <a:spLocks noGrp="1"/>
          </p:cNvSpPr>
          <p:nvPr>
            <p:ph type="title"/>
          </p:nvPr>
        </p:nvSpPr>
        <p:spPr>
          <a:xfrm>
            <a:off x="35496" y="72008"/>
            <a:ext cx="8928992" cy="548680"/>
          </a:xfrm>
        </p:spPr>
        <p:txBody>
          <a:bodyPr>
            <a:noAutofit/>
          </a:bodyPr>
          <a:lstStyle/>
          <a:p>
            <a:r>
              <a:rPr lang="en-US" sz="3200" dirty="0"/>
              <a:t>2.1 - How to Use Profitability </a:t>
            </a:r>
            <a:r>
              <a:rPr lang="en-US" sz="3200" dirty="0" smtClean="0"/>
              <a:t>Data – Gross and Net</a:t>
            </a:r>
            <a:endParaRPr lang="en-GB" sz="3200" dirty="0"/>
          </a:p>
        </p:txBody>
      </p:sp>
      <p:sp>
        <p:nvSpPr>
          <p:cNvPr id="4" name="TextBox 3"/>
          <p:cNvSpPr txBox="1"/>
          <p:nvPr/>
        </p:nvSpPr>
        <p:spPr>
          <a:xfrm>
            <a:off x="5004048" y="4509120"/>
            <a:ext cx="2736304" cy="477054"/>
          </a:xfrm>
          <a:prstGeom prst="rect">
            <a:avLst/>
          </a:prstGeom>
          <a:noFill/>
        </p:spPr>
        <p:txBody>
          <a:bodyPr wrap="square" rtlCol="0">
            <a:spAutoFit/>
          </a:bodyPr>
          <a:lstStyle/>
          <a:p>
            <a:pPr>
              <a:lnSpc>
                <a:spcPts val="1000"/>
              </a:lnSpc>
            </a:pPr>
            <a:r>
              <a:rPr lang="en-GB" u="sng" dirty="0" smtClean="0"/>
              <a:t>5,400</a:t>
            </a:r>
          </a:p>
          <a:p>
            <a:pPr>
              <a:lnSpc>
                <a:spcPts val="1000"/>
              </a:lnSpc>
            </a:pPr>
            <a:r>
              <a:rPr lang="en-GB" dirty="0" smtClean="0"/>
              <a:t>	X 100 = 13.95%</a:t>
            </a:r>
          </a:p>
          <a:p>
            <a:pPr>
              <a:lnSpc>
                <a:spcPts val="1000"/>
              </a:lnSpc>
            </a:pPr>
            <a:r>
              <a:rPr lang="en-GB" dirty="0" smtClean="0"/>
              <a:t>38,700</a:t>
            </a:r>
            <a:endParaRPr lang="en-GB" dirty="0"/>
          </a:p>
        </p:txBody>
      </p:sp>
      <p:sp>
        <p:nvSpPr>
          <p:cNvPr id="10" name="TextBox 9"/>
          <p:cNvSpPr txBox="1"/>
          <p:nvPr/>
        </p:nvSpPr>
        <p:spPr>
          <a:xfrm>
            <a:off x="4932040" y="5112186"/>
            <a:ext cx="2736304" cy="477054"/>
          </a:xfrm>
          <a:prstGeom prst="rect">
            <a:avLst/>
          </a:prstGeom>
          <a:noFill/>
        </p:spPr>
        <p:txBody>
          <a:bodyPr wrap="square" rtlCol="0">
            <a:spAutoFit/>
          </a:bodyPr>
          <a:lstStyle/>
          <a:p>
            <a:pPr>
              <a:lnSpc>
                <a:spcPts val="1000"/>
              </a:lnSpc>
            </a:pPr>
            <a:r>
              <a:rPr lang="en-GB" u="sng" dirty="0" smtClean="0"/>
              <a:t>  -960  </a:t>
            </a:r>
          </a:p>
          <a:p>
            <a:pPr>
              <a:lnSpc>
                <a:spcPts val="1000"/>
              </a:lnSpc>
            </a:pPr>
            <a:r>
              <a:rPr lang="en-GB" dirty="0" smtClean="0"/>
              <a:t>	X 100 = -2.5%</a:t>
            </a:r>
          </a:p>
          <a:p>
            <a:pPr>
              <a:lnSpc>
                <a:spcPts val="1000"/>
              </a:lnSpc>
            </a:pPr>
            <a:r>
              <a:rPr lang="en-GB" dirty="0" smtClean="0"/>
              <a:t>38,700</a:t>
            </a:r>
            <a:endParaRPr lang="en-GB" dirty="0"/>
          </a:p>
        </p:txBody>
      </p:sp>
    </p:spTree>
    <p:extLst>
      <p:ext uri="{BB962C8B-B14F-4D97-AF65-F5344CB8AC3E}">
        <p14:creationId xmlns:p14="http://schemas.microsoft.com/office/powerpoint/2010/main" val="385820532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3554819"/>
          </a:xfrm>
          <a:prstGeom prst="rect">
            <a:avLst/>
          </a:prstGeom>
        </p:spPr>
        <p:txBody>
          <a:bodyPr wrap="square">
            <a:spAutoFit/>
          </a:bodyPr>
          <a:lstStyle/>
          <a:p>
            <a:pPr marL="398463" indent="-398463">
              <a:spcAft>
                <a:spcPts val="300"/>
              </a:spcAft>
              <a:buClr>
                <a:srgbClr val="00B050"/>
              </a:buClr>
              <a:buFont typeface="Wingdings 3" panose="05040102010807070707" pitchFamily="18" charset="2"/>
              <a:buChar char=""/>
            </a:pPr>
            <a:r>
              <a:rPr lang="en-US" sz="2000" dirty="0"/>
              <a:t>Profit margins can be compared from year to year. A good profit margin would not be the same for all businesses. Supermarkets tend to have small profit margins, because every item has to be bought in and the supermarket simply sells it. It does not actually create the products. </a:t>
            </a:r>
            <a:endParaRPr lang="en-US" sz="2000" dirty="0" smtClean="0"/>
          </a:p>
          <a:p>
            <a:pPr marL="398463" indent="-398463">
              <a:spcAft>
                <a:spcPts val="300"/>
              </a:spcAft>
              <a:buClr>
                <a:srgbClr val="00B050"/>
              </a:buClr>
              <a:buFont typeface="Wingdings 3" panose="05040102010807070707" pitchFamily="18" charset="2"/>
              <a:buChar char=""/>
            </a:pPr>
            <a:r>
              <a:rPr lang="en-US" sz="2000" dirty="0" smtClean="0"/>
              <a:t>A </a:t>
            </a:r>
            <a:r>
              <a:rPr lang="en-US" sz="2000" dirty="0"/>
              <a:t>manufacturer of electrical products would expect higher profit margins because much of the work done to create the product will happen in the factory.</a:t>
            </a:r>
          </a:p>
          <a:p>
            <a:pPr marL="398463" indent="-398463">
              <a:spcAft>
                <a:spcPts val="300"/>
              </a:spcAft>
              <a:buClr>
                <a:srgbClr val="00B050"/>
              </a:buClr>
              <a:buFont typeface="Wingdings 3" panose="05040102010807070707" pitchFamily="18" charset="2"/>
              <a:buChar char=""/>
            </a:pPr>
            <a:r>
              <a:rPr lang="en-US" sz="2000" dirty="0" smtClean="0"/>
              <a:t>A small business would concentrate on increasing its profit margins, year by year. Larger businesses can sometimes compare their profit margins with those of similar competing companies - if they can get access to the accounts.</a:t>
            </a:r>
            <a:endParaRPr lang="en-US" sz="2000" dirty="0"/>
          </a:p>
        </p:txBody>
      </p:sp>
      <p:sp>
        <p:nvSpPr>
          <p:cNvPr id="6" name="Title 1"/>
          <p:cNvSpPr>
            <a:spLocks noGrp="1"/>
          </p:cNvSpPr>
          <p:nvPr>
            <p:ph type="title"/>
          </p:nvPr>
        </p:nvSpPr>
        <p:spPr>
          <a:xfrm>
            <a:off x="35496" y="72008"/>
            <a:ext cx="8856984" cy="548680"/>
          </a:xfrm>
        </p:spPr>
        <p:txBody>
          <a:bodyPr>
            <a:noAutofit/>
          </a:bodyPr>
          <a:lstStyle/>
          <a:p>
            <a:r>
              <a:rPr lang="en-US" sz="3200" dirty="0"/>
              <a:t>2.1 - How to Use Profitability Data – Gross and Net</a:t>
            </a:r>
            <a:endParaRPr lang="en-GB" sz="3200" dirty="0"/>
          </a:p>
        </p:txBody>
      </p:sp>
      <p:sp>
        <p:nvSpPr>
          <p:cNvPr id="15" name="Rectangle 14"/>
          <p:cNvSpPr/>
          <p:nvPr/>
        </p:nvSpPr>
        <p:spPr>
          <a:xfrm>
            <a:off x="323528" y="4645536"/>
            <a:ext cx="8496944" cy="1951816"/>
          </a:xfrm>
          <a:prstGeom prst="rect">
            <a:avLst/>
          </a:prstGeom>
          <a:solidFill>
            <a:schemeClr val="tx2">
              <a:lumMod val="20000"/>
              <a:lumOff val="80000"/>
            </a:schemeClr>
          </a:solidFill>
          <a:ln w="76200">
            <a:solidFill>
              <a:srgbClr val="002060"/>
            </a:solidFill>
          </a:ln>
        </p:spPr>
        <p:txBody>
          <a:bodyPr wrap="square">
            <a:spAutoFit/>
          </a:bodyPr>
          <a:lstStyle/>
          <a:p>
            <a:pPr indent="-215900" algn="just">
              <a:spcBef>
                <a:spcPts val="900"/>
              </a:spcBef>
              <a:spcAft>
                <a:spcPts val="360"/>
              </a:spcAft>
            </a:pPr>
            <a:r>
              <a:rPr lang="en-US" sz="2200" b="1" dirty="0">
                <a:solidFill>
                  <a:srgbClr val="FF0000"/>
                </a:solidFill>
                <a:latin typeface="Arial" panose="020B0604020202020204" pitchFamily="34" charset="0"/>
                <a:ea typeface="Segoe UI" panose="020B0502040204020203" pitchFamily="34" charset="0"/>
                <a:cs typeface="Arial" panose="020B0604020202020204" pitchFamily="34" charset="0"/>
              </a:rPr>
              <a:t>Gross profit margin </a:t>
            </a:r>
            <a:r>
              <a:rPr lang="en-US" sz="2200" dirty="0">
                <a:latin typeface="Arial" panose="020B0604020202020204" pitchFamily="34" charset="0"/>
                <a:ea typeface="Segoe UI" panose="020B0502040204020203" pitchFamily="34" charset="0"/>
                <a:cs typeface="Arial" panose="020B0604020202020204" pitchFamily="34" charset="0"/>
              </a:rPr>
              <a:t>is gross profit as a percentage of sales revenue.</a:t>
            </a:r>
            <a:endParaRPr lang="en-GB" sz="2200" dirty="0">
              <a:latin typeface="Arial" panose="020B0604020202020204" pitchFamily="34" charset="0"/>
              <a:ea typeface="Segoe UI" panose="020B0502040204020203" pitchFamily="34" charset="0"/>
              <a:cs typeface="Arial" panose="020B0604020202020204" pitchFamily="34" charset="0"/>
            </a:endParaRPr>
          </a:p>
          <a:p>
            <a:pPr indent="-215900" algn="just">
              <a:spcBef>
                <a:spcPts val="900"/>
              </a:spcBef>
              <a:spcAft>
                <a:spcPts val="0"/>
              </a:spcAft>
            </a:pPr>
            <a:r>
              <a:rPr lang="en-US" sz="2200" b="1" dirty="0">
                <a:solidFill>
                  <a:srgbClr val="FF0000"/>
                </a:solidFill>
                <a:latin typeface="Arial" panose="020B0604020202020204" pitchFamily="34" charset="0"/>
                <a:ea typeface="Segoe UI" panose="020B0502040204020203" pitchFamily="34" charset="0"/>
                <a:cs typeface="Arial" panose="020B0604020202020204" pitchFamily="34" charset="0"/>
              </a:rPr>
              <a:t>Net profit margin </a:t>
            </a:r>
            <a:r>
              <a:rPr lang="en-US" sz="2200" dirty="0">
                <a:latin typeface="Arial" panose="020B0604020202020204" pitchFamily="34" charset="0"/>
                <a:ea typeface="Segoe UI" panose="020B0502040204020203" pitchFamily="34" charset="0"/>
                <a:cs typeface="Arial" panose="020B0604020202020204" pitchFamily="34" charset="0"/>
              </a:rPr>
              <a:t>is net profit as a percentage of sales revenue. It can be used as a performance measure, giving a view of how successful the business has been, in comparison to past years.</a:t>
            </a:r>
            <a:endParaRPr lang="en-GB" sz="2200" dirty="0">
              <a:effectLst/>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121004955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688632" cy="5747727"/>
          </a:xfrm>
          <a:prstGeom prst="rect">
            <a:avLst/>
          </a:prstGeom>
        </p:spPr>
        <p:txBody>
          <a:bodyPr wrap="square">
            <a:spAutoFit/>
          </a:bodyPr>
          <a:lstStyle/>
          <a:p>
            <a:pPr>
              <a:spcAft>
                <a:spcPts val="300"/>
              </a:spcAft>
              <a:buClr>
                <a:schemeClr val="accent6">
                  <a:lumMod val="50000"/>
                </a:schemeClr>
              </a:buClr>
            </a:pPr>
            <a:r>
              <a:rPr lang="en-US" sz="2400" b="1" dirty="0"/>
              <a:t>Show your understanding</a:t>
            </a:r>
          </a:p>
          <a:p>
            <a:pPr marL="398463" indent="-398463">
              <a:spcAft>
                <a:spcPts val="300"/>
              </a:spcAft>
              <a:buClr>
                <a:srgbClr val="00B050"/>
              </a:buClr>
              <a:buFont typeface="Wingdings 3" panose="05040102010807070707" pitchFamily="18" charset="2"/>
              <a:buChar char=""/>
            </a:pPr>
            <a:r>
              <a:rPr lang="en-US" sz="2400" dirty="0"/>
              <a:t>In fact, Daniel decided to pay himself the same in 2012 as he had in 2011. But he did raise his price from £38 to £41, + P&amp;P. He felt that the quality of his work was such that he could still sell the same number of bowls at the higher </a:t>
            </a:r>
            <a:r>
              <a:rPr lang="en-US" sz="2400" dirty="0" smtClean="0"/>
              <a:t>price.</a:t>
            </a:r>
          </a:p>
          <a:p>
            <a:pPr marL="398463" indent="-398463">
              <a:spcAft>
                <a:spcPts val="300"/>
              </a:spcAft>
              <a:buClr>
                <a:srgbClr val="00B050"/>
              </a:buClr>
              <a:buFont typeface="Wingdings 3" panose="05040102010807070707" pitchFamily="18" charset="2"/>
              <a:buChar char=""/>
            </a:pPr>
            <a:r>
              <a:rPr lang="en-US" sz="2400" dirty="0" smtClean="0"/>
              <a:t>His </a:t>
            </a:r>
            <a:r>
              <a:rPr lang="en-US" sz="2400" dirty="0"/>
              <a:t>reputation as a craftsman was growing by word of mouth and he felt his market was growing too. He was right - sales volume stayed the same in spite of the price </a:t>
            </a:r>
            <a:r>
              <a:rPr lang="en-US" sz="2400" dirty="0" smtClean="0"/>
              <a:t>increase.</a:t>
            </a:r>
          </a:p>
          <a:p>
            <a:pPr marL="398463" indent="-398463">
              <a:spcAft>
                <a:spcPts val="300"/>
              </a:spcAft>
              <a:buClr>
                <a:srgbClr val="00B050"/>
              </a:buClr>
              <a:buFont typeface="Wingdings 3" panose="05040102010807070707" pitchFamily="18" charset="2"/>
              <a:buChar char=""/>
            </a:pPr>
            <a:r>
              <a:rPr lang="en-US" sz="2400" b="1" dirty="0" smtClean="0">
                <a:solidFill>
                  <a:srgbClr val="FF0000"/>
                </a:solidFill>
              </a:rPr>
              <a:t>Task 2.2 </a:t>
            </a:r>
            <a:r>
              <a:rPr lang="en-US" sz="2400" dirty="0" smtClean="0">
                <a:solidFill>
                  <a:srgbClr val="FF0000"/>
                </a:solidFill>
              </a:rPr>
              <a:t>- Calculate </a:t>
            </a:r>
            <a:r>
              <a:rPr lang="en-US" sz="2400" dirty="0">
                <a:solidFill>
                  <a:srgbClr val="FF0000"/>
                </a:solidFill>
              </a:rPr>
              <a:t>both gross and net profit margins for 2011 and 2012.</a:t>
            </a:r>
          </a:p>
        </p:txBody>
      </p:sp>
      <p:sp>
        <p:nvSpPr>
          <p:cNvPr id="6" name="Title 1"/>
          <p:cNvSpPr>
            <a:spLocks noGrp="1"/>
          </p:cNvSpPr>
          <p:nvPr>
            <p:ph type="title"/>
          </p:nvPr>
        </p:nvSpPr>
        <p:spPr>
          <a:xfrm>
            <a:off x="35496" y="72008"/>
            <a:ext cx="8928992" cy="548680"/>
          </a:xfrm>
        </p:spPr>
        <p:txBody>
          <a:bodyPr>
            <a:noAutofit/>
          </a:bodyPr>
          <a:lstStyle/>
          <a:p>
            <a:r>
              <a:rPr lang="en-US" sz="3200" dirty="0"/>
              <a:t>2.1 - How to Use Profitability Data – Gross and Net</a:t>
            </a:r>
            <a:endParaRPr lang="en-GB" sz="3200" dirty="0"/>
          </a:p>
        </p:txBody>
      </p:sp>
      <p:pic>
        <p:nvPicPr>
          <p:cNvPr id="1026" name="Picture 2" descr="Image result for measuring net profit marg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098286"/>
            <a:ext cx="2952328" cy="37866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easuring gross profit margi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4975401"/>
            <a:ext cx="2952328" cy="1693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13240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037049"/>
            <a:ext cx="8640959" cy="5632311"/>
          </a:xfrm>
          <a:prstGeom prst="rect">
            <a:avLst/>
          </a:prstGeom>
        </p:spPr>
        <p:txBody>
          <a:bodyPr wrap="square">
            <a:spAutoFit/>
          </a:bodyPr>
          <a:lstStyle/>
          <a:p>
            <a:pPr>
              <a:buClr>
                <a:schemeClr val="accent6">
                  <a:lumMod val="50000"/>
                </a:schemeClr>
              </a:buClr>
            </a:pPr>
            <a:r>
              <a:rPr lang="en-US" sz="2000" b="1" dirty="0" smtClean="0">
                <a:solidFill>
                  <a:srgbClr val="FF0000"/>
                </a:solidFill>
              </a:rPr>
              <a:t>Task 2.3 - </a:t>
            </a:r>
            <a:r>
              <a:rPr lang="en-US" sz="2000" dirty="0" smtClean="0">
                <a:solidFill>
                  <a:srgbClr val="FF0000"/>
                </a:solidFill>
              </a:rPr>
              <a:t>The </a:t>
            </a:r>
            <a:r>
              <a:rPr lang="en-US" sz="2000" dirty="0">
                <a:solidFill>
                  <a:srgbClr val="FF0000"/>
                </a:solidFill>
              </a:rPr>
              <a:t>following is an extract from Hummingbird Bakery’s statement of comprehensive income for the year ending 30th June 2013. Extracts £</a:t>
            </a:r>
          </a:p>
          <a:p>
            <a:pPr marL="1879600">
              <a:buClr>
                <a:schemeClr val="accent6">
                  <a:lumMod val="50000"/>
                </a:schemeClr>
              </a:buClr>
            </a:pPr>
            <a:r>
              <a:rPr lang="en-US" sz="2000" dirty="0">
                <a:solidFill>
                  <a:srgbClr val="FF0000"/>
                </a:solidFill>
              </a:rPr>
              <a:t>Revenue 5 536 614</a:t>
            </a:r>
          </a:p>
          <a:p>
            <a:pPr marL="1879600">
              <a:buClr>
                <a:schemeClr val="accent6">
                  <a:lumMod val="50000"/>
                </a:schemeClr>
              </a:buClr>
            </a:pPr>
            <a:r>
              <a:rPr lang="en-US" sz="2000" dirty="0">
                <a:solidFill>
                  <a:srgbClr val="FF0000"/>
                </a:solidFill>
              </a:rPr>
              <a:t>Cost of sales (950 406)</a:t>
            </a:r>
          </a:p>
          <a:p>
            <a:pPr marL="1879600">
              <a:buClr>
                <a:schemeClr val="accent6">
                  <a:lumMod val="50000"/>
                </a:schemeClr>
              </a:buClr>
            </a:pPr>
            <a:r>
              <a:rPr lang="en-US" sz="2000" dirty="0">
                <a:solidFill>
                  <a:srgbClr val="FF0000"/>
                </a:solidFill>
              </a:rPr>
              <a:t>Gross profit 4 586 208</a:t>
            </a:r>
          </a:p>
          <a:p>
            <a:pPr marL="1879600">
              <a:buClr>
                <a:schemeClr val="accent6">
                  <a:lumMod val="50000"/>
                </a:schemeClr>
              </a:buClr>
            </a:pPr>
            <a:r>
              <a:rPr lang="en-US" sz="2000" dirty="0">
                <a:solidFill>
                  <a:srgbClr val="FF0000"/>
                </a:solidFill>
              </a:rPr>
              <a:t>Other operating expenses (4 612 839)</a:t>
            </a:r>
          </a:p>
          <a:p>
            <a:pPr marL="1879600">
              <a:buClr>
                <a:schemeClr val="accent6">
                  <a:lumMod val="50000"/>
                </a:schemeClr>
              </a:buClr>
            </a:pPr>
            <a:r>
              <a:rPr lang="en-US" sz="2000" dirty="0">
                <a:solidFill>
                  <a:srgbClr val="FF0000"/>
                </a:solidFill>
              </a:rPr>
              <a:t>(Loss)/Profit for the year (26 631)</a:t>
            </a:r>
          </a:p>
          <a:p>
            <a:pPr marL="457200" indent="-457200">
              <a:buClr>
                <a:schemeClr val="accent6">
                  <a:lumMod val="50000"/>
                </a:schemeClr>
              </a:buClr>
              <a:buAutoNum type="alphaLcParenBoth"/>
            </a:pPr>
            <a:r>
              <a:rPr lang="en-US" sz="2000" dirty="0" smtClean="0">
                <a:solidFill>
                  <a:srgbClr val="FF0000"/>
                </a:solidFill>
              </a:rPr>
              <a:t>Calculate </a:t>
            </a:r>
            <a:r>
              <a:rPr lang="en-US" sz="2000" dirty="0">
                <a:solidFill>
                  <a:srgbClr val="FF0000"/>
                </a:solidFill>
              </a:rPr>
              <a:t>Hummingbird Bakery’s gross profit margin. </a:t>
            </a:r>
            <a:r>
              <a:rPr lang="en-US" sz="2000" dirty="0" smtClean="0">
                <a:solidFill>
                  <a:srgbClr val="FF0000"/>
                </a:solidFill>
              </a:rPr>
              <a:t>Show </a:t>
            </a:r>
            <a:r>
              <a:rPr lang="en-US" sz="2000" dirty="0">
                <a:solidFill>
                  <a:srgbClr val="FF0000"/>
                </a:solidFill>
              </a:rPr>
              <a:t>your </a:t>
            </a:r>
            <a:r>
              <a:rPr lang="en-US" sz="2000" dirty="0" smtClean="0">
                <a:solidFill>
                  <a:srgbClr val="FF0000"/>
                </a:solidFill>
              </a:rPr>
              <a:t>working</a:t>
            </a:r>
            <a:r>
              <a:rPr lang="en-US" sz="2000" dirty="0">
                <a:solidFill>
                  <a:srgbClr val="FF0000"/>
                </a:solidFill>
              </a:rPr>
              <a:t>.</a:t>
            </a:r>
            <a:endParaRPr lang="en-US" sz="2000" dirty="0" smtClean="0">
              <a:solidFill>
                <a:srgbClr val="FF0000"/>
              </a:solidFill>
            </a:endParaRP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2000" dirty="0">
              <a:solidFill>
                <a:srgbClr val="FF0000"/>
              </a:solidFill>
            </a:endParaRPr>
          </a:p>
        </p:txBody>
      </p:sp>
      <p:sp>
        <p:nvSpPr>
          <p:cNvPr id="8" name="Title 1"/>
          <p:cNvSpPr>
            <a:spLocks noGrp="1"/>
          </p:cNvSpPr>
          <p:nvPr>
            <p:ph type="title"/>
          </p:nvPr>
        </p:nvSpPr>
        <p:spPr>
          <a:xfrm>
            <a:off x="35496" y="72008"/>
            <a:ext cx="8928992" cy="548680"/>
          </a:xfrm>
        </p:spPr>
        <p:txBody>
          <a:bodyPr>
            <a:noAutofit/>
          </a:bodyPr>
          <a:lstStyle/>
          <a:p>
            <a:r>
              <a:rPr lang="en-US" sz="3200" dirty="0"/>
              <a:t>2.1 - How to Use Profitability Data – Gross and Net</a:t>
            </a:r>
            <a:endParaRPr lang="en-GB" sz="3200" dirty="0"/>
          </a:p>
        </p:txBody>
      </p:sp>
    </p:spTree>
    <p:extLst>
      <p:ext uri="{BB962C8B-B14F-4D97-AF65-F5344CB8AC3E}">
        <p14:creationId xmlns:p14="http://schemas.microsoft.com/office/powerpoint/2010/main" val="340657455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9269" y="1178715"/>
            <a:ext cx="5784900" cy="553574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t>It is impossible to tell which of these businesses is more profitable without analyzing their accounts. </a:t>
            </a:r>
          </a:p>
          <a:p>
            <a:pPr marL="342900" indent="-342900">
              <a:buClr>
                <a:srgbClr val="00B050"/>
              </a:buClr>
              <a:buFont typeface="Wingdings 3" panose="05040102010807070707" pitchFamily="18" charset="2"/>
              <a:buChar char=""/>
            </a:pPr>
            <a:r>
              <a:rPr lang="en-US" sz="1700" dirty="0" smtClean="0"/>
              <a:t>The previous example shows how important it is to use more than one figure from the accounts when trying to assess how a business is performing. Comparing two figures from the accounts in this way is called ration analysis. This is a very important way of analyzing the published accounts.</a:t>
            </a:r>
          </a:p>
          <a:p>
            <a:pPr>
              <a:buClr>
                <a:srgbClr val="00B050"/>
              </a:buClr>
            </a:pPr>
            <a:r>
              <a:rPr lang="en-US" sz="1700" b="1" dirty="0" smtClean="0"/>
              <a:t>Ratio Analysis of Accounts</a:t>
            </a:r>
          </a:p>
          <a:p>
            <a:pPr marL="342900" indent="-342900">
              <a:buClr>
                <a:srgbClr val="00B050"/>
              </a:buClr>
              <a:buFont typeface="Wingdings 3" panose="05040102010807070707" pitchFamily="18" charset="2"/>
              <a:buChar char=""/>
            </a:pPr>
            <a:r>
              <a:rPr lang="en-US" sz="1700" dirty="0" smtClean="0"/>
              <a:t>There are many ratios that can be calculated from a set of accounts. We will concentrate on 5 of the most commonly used. These ratios are used to measure and compare profitability (or performance) and </a:t>
            </a:r>
            <a:r>
              <a:rPr lang="en-US" sz="1700" b="1" dirty="0" smtClean="0"/>
              <a:t>liquidity </a:t>
            </a:r>
            <a:r>
              <a:rPr lang="en-US" sz="1700" dirty="0" smtClean="0"/>
              <a:t>of a business.</a:t>
            </a:r>
          </a:p>
          <a:p>
            <a:pPr>
              <a:buClr>
                <a:srgbClr val="00B050"/>
              </a:buClr>
            </a:pPr>
            <a:r>
              <a:rPr lang="en-US" sz="1700" b="1" dirty="0" smtClean="0"/>
              <a:t>Profitability ratios</a:t>
            </a:r>
          </a:p>
          <a:p>
            <a:pPr marL="342900" indent="-342900">
              <a:buClr>
                <a:srgbClr val="00B050"/>
              </a:buClr>
              <a:buFont typeface="Wingdings 3" panose="05040102010807070707" pitchFamily="18" charset="2"/>
              <a:buChar char=""/>
            </a:pPr>
            <a:r>
              <a:rPr lang="en-US" sz="1700" dirty="0" smtClean="0"/>
              <a:t>Three commonly used profitability ratios are:</a:t>
            </a:r>
          </a:p>
          <a:p>
            <a:pPr marL="342900" indent="-342900">
              <a:buClr>
                <a:srgbClr val="00B050"/>
              </a:buClr>
              <a:buFont typeface="+mj-lt"/>
              <a:buAutoNum type="arabicParenR"/>
            </a:pPr>
            <a:r>
              <a:rPr lang="en-US" sz="1700" dirty="0" smtClean="0"/>
              <a:t>Return on Capital Employed (ROCE).</a:t>
            </a:r>
            <a:r>
              <a:rPr lang="en-US" sz="1700" dirty="0"/>
              <a:t/>
            </a:r>
            <a:br>
              <a:rPr lang="en-US" sz="1700" dirty="0"/>
            </a:br>
            <a:r>
              <a:rPr lang="en-US" sz="1700" dirty="0" smtClean="0"/>
              <a:t>This is calculated by the formula:</a:t>
            </a:r>
            <a:br>
              <a:rPr lang="en-US" sz="1700" dirty="0" smtClean="0"/>
            </a:br>
            <a:endParaRPr lang="en-US" sz="1000" dirty="0" smtClean="0"/>
          </a:p>
          <a:p>
            <a:pPr algn="ctr">
              <a:lnSpc>
                <a:spcPts val="1200"/>
              </a:lnSpc>
              <a:buClr>
                <a:srgbClr val="00B050"/>
              </a:buClr>
              <a:tabLst>
                <a:tab pos="2919413" algn="l"/>
              </a:tabLst>
            </a:pPr>
            <a:r>
              <a:rPr lang="en-US" sz="2400" u="sng" dirty="0" smtClean="0"/>
              <a:t>       Net profit       </a:t>
            </a:r>
            <a:r>
              <a:rPr lang="en-US" sz="2400" u="sng" dirty="0"/>
              <a:t>.</a:t>
            </a:r>
            <a:endParaRPr lang="en-US" sz="2400" u="sng" dirty="0" smtClean="0"/>
          </a:p>
          <a:p>
            <a:pPr algn="ctr">
              <a:lnSpc>
                <a:spcPts val="1200"/>
              </a:lnSpc>
              <a:buClr>
                <a:srgbClr val="00B050"/>
              </a:buClr>
              <a:tabLst>
                <a:tab pos="3540125" algn="l"/>
              </a:tabLst>
            </a:pPr>
            <a:r>
              <a:rPr lang="en-US" sz="2400" dirty="0" smtClean="0"/>
              <a:t>	X 100</a:t>
            </a:r>
          </a:p>
          <a:p>
            <a:pPr algn="ctr">
              <a:lnSpc>
                <a:spcPts val="1200"/>
              </a:lnSpc>
              <a:buClr>
                <a:srgbClr val="00B050"/>
              </a:buClr>
              <a:tabLst>
                <a:tab pos="2919413" algn="l"/>
              </a:tabLst>
            </a:pPr>
            <a:r>
              <a:rPr lang="en-US" sz="2400" dirty="0" smtClean="0"/>
              <a:t>Capital Employed</a:t>
            </a:r>
          </a:p>
        </p:txBody>
      </p:sp>
      <p:pic>
        <p:nvPicPr>
          <p:cNvPr id="1026" name="Picture 2" descr="http://www.besam.com/Other/Besam/Client%20Case/Tesco-China-3part.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67289" y="2888115"/>
            <a:ext cx="2664296" cy="16930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upplychains.com/wp-content/uploads/2015/05/13-wal-mart-chin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7289" y="1118749"/>
            <a:ext cx="2664296" cy="16425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hongkongthrumyeyes.com/wp-content/uploads/2013/05/The-corner-grocery-shop.-With-hanging-bananas.-hongkong-hk-hkig.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25125" y="4725144"/>
            <a:ext cx="2706460" cy="187220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296501316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469286" cy="5262979"/>
          </a:xfrm>
          <a:prstGeom prst="rect">
            <a:avLst/>
          </a:prstGeom>
        </p:spPr>
        <p:txBody>
          <a:bodyPr wrap="square">
            <a:spAutoFit/>
          </a:bodyPr>
          <a:lstStyle/>
          <a:p>
            <a:pPr>
              <a:buClr>
                <a:srgbClr val="00B050"/>
              </a:buClr>
            </a:pPr>
            <a:r>
              <a:rPr lang="en-US" sz="1700" b="1" dirty="0" smtClean="0">
                <a:solidFill>
                  <a:srgbClr val="0070C0"/>
                </a:solidFill>
              </a:rPr>
              <a:t>Case Study Example</a:t>
            </a:r>
          </a:p>
          <a:p>
            <a:pPr marL="342900" indent="-342900">
              <a:buClr>
                <a:srgbClr val="00B050"/>
              </a:buClr>
              <a:buFont typeface="Wingdings 3" panose="05040102010807070707" pitchFamily="18" charset="2"/>
              <a:buChar char=""/>
            </a:pPr>
            <a:r>
              <a:rPr lang="en-US" sz="1700" dirty="0" smtClean="0">
                <a:solidFill>
                  <a:srgbClr val="0070C0"/>
                </a:solidFill>
              </a:rPr>
              <a:t>Enders Computing Ltd. </a:t>
            </a:r>
            <a:r>
              <a:rPr lang="en-US" sz="1700" dirty="0">
                <a:solidFill>
                  <a:srgbClr val="0070C0"/>
                </a:solidFill>
              </a:rPr>
              <a:t>m</a:t>
            </a:r>
            <a:r>
              <a:rPr lang="en-US" sz="1700" dirty="0" smtClean="0">
                <a:solidFill>
                  <a:srgbClr val="0070C0"/>
                </a:solidFill>
              </a:rPr>
              <a:t>ade a net profit of $280m in 2015 and its </a:t>
            </a:r>
            <a:r>
              <a:rPr lang="en-US" sz="1700" b="1" dirty="0" smtClean="0">
                <a:solidFill>
                  <a:srgbClr val="FF0000"/>
                </a:solidFill>
              </a:rPr>
              <a:t>capital employed </a:t>
            </a:r>
            <a:r>
              <a:rPr lang="en-US" sz="1700" dirty="0" smtClean="0">
                <a:solidFill>
                  <a:srgbClr val="0070C0"/>
                </a:solidFill>
              </a:rPr>
              <a:t>was $1065m. Its return of capital employed in 2015 was:</a:t>
            </a:r>
          </a:p>
          <a:p>
            <a:pPr marL="574675" indent="-342900">
              <a:buClr>
                <a:srgbClr val="00B050"/>
              </a:buClr>
              <a:buFont typeface="+mj-lt"/>
              <a:buAutoNum type="arabicParenR"/>
            </a:pPr>
            <a:endParaRPr lang="en-US" sz="800" b="1" dirty="0">
              <a:solidFill>
                <a:srgbClr val="0070C0"/>
              </a:solidFill>
            </a:endParaRPr>
          </a:p>
          <a:p>
            <a:pPr marL="2805113" algn="ctr">
              <a:lnSpc>
                <a:spcPts val="1200"/>
              </a:lnSpc>
              <a:buClr>
                <a:srgbClr val="00B050"/>
              </a:buClr>
              <a:tabLst>
                <a:tab pos="3768725" algn="l"/>
              </a:tabLst>
            </a:pPr>
            <a:r>
              <a:rPr lang="en-US" b="1" u="sng" dirty="0" smtClean="0">
                <a:solidFill>
                  <a:srgbClr val="FF0000"/>
                </a:solidFill>
              </a:rPr>
              <a:t>       Net profit       </a:t>
            </a:r>
            <a:r>
              <a:rPr lang="en-US" b="1" u="sng" dirty="0" smtClean="0">
                <a:solidFill>
                  <a:schemeClr val="bg1"/>
                </a:solidFill>
              </a:rPr>
              <a:t>.</a:t>
            </a:r>
          </a:p>
          <a:p>
            <a:pPr>
              <a:lnSpc>
                <a:spcPts val="1200"/>
              </a:lnSpc>
              <a:buClr>
                <a:srgbClr val="00B050"/>
              </a:buClr>
              <a:tabLst>
                <a:tab pos="3540125" algn="l"/>
              </a:tabLst>
            </a:pPr>
            <a:r>
              <a:rPr lang="en-US" b="1" dirty="0" smtClean="0">
                <a:solidFill>
                  <a:srgbClr val="FF0000"/>
                </a:solidFill>
              </a:rPr>
              <a:t>Return on Capital Employed =	                                 X 100</a:t>
            </a:r>
          </a:p>
          <a:p>
            <a:pPr marL="2632075" algn="ctr">
              <a:lnSpc>
                <a:spcPts val="1200"/>
              </a:lnSpc>
              <a:buClr>
                <a:srgbClr val="00B050"/>
              </a:buClr>
              <a:tabLst>
                <a:tab pos="2919413" algn="l"/>
              </a:tabLst>
            </a:pPr>
            <a:r>
              <a:rPr lang="en-US" b="1" dirty="0" smtClean="0">
                <a:solidFill>
                  <a:srgbClr val="FF0000"/>
                </a:solidFill>
              </a:rPr>
              <a:t>Capital Employed</a:t>
            </a:r>
          </a:p>
          <a:p>
            <a:pPr marL="692150" algn="ctr">
              <a:lnSpc>
                <a:spcPts val="1200"/>
              </a:lnSpc>
              <a:buClr>
                <a:srgbClr val="00B050"/>
              </a:buClr>
              <a:tabLst>
                <a:tab pos="2919413" algn="l"/>
              </a:tabLst>
            </a:pPr>
            <a:endParaRPr lang="en-US" b="1" dirty="0" smtClean="0">
              <a:solidFill>
                <a:srgbClr val="FF0000"/>
              </a:solidFill>
            </a:endParaRPr>
          </a:p>
          <a:p>
            <a:pPr marL="568325" algn="ctr">
              <a:lnSpc>
                <a:spcPts val="1200"/>
              </a:lnSpc>
              <a:buClr>
                <a:srgbClr val="00B050"/>
              </a:buClr>
              <a:tabLst>
                <a:tab pos="2919413" algn="l"/>
              </a:tabLst>
            </a:pPr>
            <a:r>
              <a:rPr lang="en-US" b="1" u="sng" dirty="0" smtClean="0">
                <a:solidFill>
                  <a:srgbClr val="FF0000"/>
                </a:solidFill>
              </a:rPr>
              <a:t>    280   </a:t>
            </a:r>
            <a:r>
              <a:rPr lang="en-US" b="1" u="sng" dirty="0" smtClean="0">
                <a:solidFill>
                  <a:schemeClr val="bg1"/>
                </a:solidFill>
              </a:rPr>
              <a:t>.</a:t>
            </a:r>
          </a:p>
          <a:p>
            <a:pPr marL="973138" algn="ctr">
              <a:lnSpc>
                <a:spcPts val="1200"/>
              </a:lnSpc>
              <a:buClr>
                <a:srgbClr val="00B050"/>
              </a:buClr>
              <a:tabLst>
                <a:tab pos="2919413" algn="l"/>
              </a:tabLst>
            </a:pPr>
            <a:r>
              <a:rPr lang="en-US" b="1" dirty="0" smtClean="0">
                <a:solidFill>
                  <a:srgbClr val="FF0000"/>
                </a:solidFill>
              </a:rPr>
              <a:t>=                    X 100</a:t>
            </a:r>
          </a:p>
          <a:p>
            <a:pPr marL="568325" algn="ctr">
              <a:lnSpc>
                <a:spcPts val="1200"/>
              </a:lnSpc>
              <a:buClr>
                <a:srgbClr val="00B050"/>
              </a:buClr>
              <a:tabLst>
                <a:tab pos="2919413" algn="l"/>
              </a:tabLst>
            </a:pPr>
            <a:r>
              <a:rPr lang="en-US" b="1" dirty="0" smtClean="0">
                <a:solidFill>
                  <a:srgbClr val="FF0000"/>
                </a:solidFill>
              </a:rPr>
              <a:t>1065</a:t>
            </a:r>
          </a:p>
          <a:p>
            <a:pPr algn="ctr">
              <a:lnSpc>
                <a:spcPts val="1200"/>
              </a:lnSpc>
              <a:buClr>
                <a:srgbClr val="00B050"/>
              </a:buClr>
              <a:tabLst>
                <a:tab pos="2919413" algn="l"/>
              </a:tabLst>
            </a:pPr>
            <a:endParaRPr lang="en-US" b="1" u="sng" dirty="0" smtClean="0">
              <a:solidFill>
                <a:srgbClr val="FF0000"/>
              </a:solidFill>
            </a:endParaRPr>
          </a:p>
          <a:p>
            <a:pPr marL="568325" algn="ctr">
              <a:lnSpc>
                <a:spcPts val="1200"/>
              </a:lnSpc>
              <a:buClr>
                <a:srgbClr val="00B050"/>
              </a:buClr>
              <a:tabLst>
                <a:tab pos="2919413" algn="l"/>
              </a:tabLst>
            </a:pPr>
            <a:r>
              <a:rPr lang="en-US" b="1" dirty="0" smtClean="0">
                <a:solidFill>
                  <a:srgbClr val="FF0000"/>
                </a:solidFill>
              </a:rPr>
              <a:t>= 26.3</a:t>
            </a:r>
            <a:endParaRPr lang="en-US" b="1" dirty="0">
              <a:solidFill>
                <a:srgbClr val="FF0000"/>
              </a:solidFill>
            </a:endParaRPr>
          </a:p>
          <a:p>
            <a:pPr marL="342900" indent="-342900">
              <a:buClr>
                <a:srgbClr val="00B050"/>
              </a:buClr>
              <a:buFont typeface="Wingdings 3" panose="05040102010807070707" pitchFamily="18" charset="2"/>
              <a:buChar char=""/>
            </a:pPr>
            <a:r>
              <a:rPr lang="en-US" sz="1700" dirty="0" smtClean="0">
                <a:solidFill>
                  <a:srgbClr val="0070C0"/>
                </a:solidFill>
              </a:rPr>
              <a:t>This means that it 2015, the company made a return on capital employed in the business of 26.3%. The higher this result, the more successful the managers are in earning profit from capital used in the business. If this percentage increases next year, it means that the managers are running the business more effectively – making higher profits from each dollar invested in the business.</a:t>
            </a:r>
          </a:p>
          <a:p>
            <a:pPr marL="342900" indent="-342900">
              <a:buClr>
                <a:srgbClr val="00B050"/>
              </a:buClr>
              <a:buFont typeface="Wingdings 3" panose="05040102010807070707" pitchFamily="18" charset="2"/>
              <a:buChar char=""/>
            </a:pPr>
            <a:r>
              <a:rPr lang="en-US" sz="1700" dirty="0" smtClean="0">
                <a:solidFill>
                  <a:srgbClr val="0070C0"/>
                </a:solidFill>
              </a:rPr>
              <a:t>This result should now be compared with other years and other companies to see if the managers are running the business more effectively or not.</a:t>
            </a:r>
            <a:endParaRPr lang="en-US" sz="1700" dirty="0">
              <a:solidFill>
                <a:srgbClr val="0070C0"/>
              </a:solidFill>
            </a:endParaRPr>
          </a:p>
        </p:txBody>
      </p:sp>
      <p:graphicFrame>
        <p:nvGraphicFramePr>
          <p:cNvPr id="8" name="Table 7"/>
          <p:cNvGraphicFramePr>
            <a:graphicFrameLocks noGrp="1"/>
          </p:cNvGraphicFramePr>
          <p:nvPr>
            <p:extLst/>
          </p:nvPr>
        </p:nvGraphicFramePr>
        <p:xfrm>
          <a:off x="6804248" y="1124743"/>
          <a:ext cx="2016223" cy="5413667"/>
        </p:xfrm>
        <a:graphic>
          <a:graphicData uri="http://schemas.openxmlformats.org/drawingml/2006/table">
            <a:tbl>
              <a:tblPr firstRow="1" firstCol="1" lastRow="1" lastCol="1" bandRow="1" bandCol="1">
                <a:tableStyleId>{2D5ABB26-0587-4C30-8999-92F81FD0307C}</a:tableStyleId>
              </a:tblPr>
              <a:tblGrid>
                <a:gridCol w="2016223"/>
              </a:tblGrid>
              <a:tr h="396232">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7435">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One decimal out and the problem cascades.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How programs like Excel have changed the way we do accounts.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What Double Entry Bookkeeping is.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What is a the difference between an accountant and a chartered accountant.</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White collar crime and creative accounting.</a:t>
                      </a:r>
                    </a:p>
                    <a:p>
                      <a:pPr marL="177800" indent="-177800" algn="l">
                        <a:spcAft>
                          <a:spcPts val="600"/>
                        </a:spcAft>
                        <a:buFontTx/>
                        <a:buBlip>
                          <a:blip r:embed="rId3"/>
                        </a:buBlip>
                      </a:pPr>
                      <a:r>
                        <a:rPr lang="en-US" sz="1370" baseline="0" dirty="0" smtClean="0">
                          <a:solidFill>
                            <a:schemeClr val="tx1"/>
                          </a:solidFill>
                          <a:effectLst/>
                          <a:latin typeface="Arial" pitchFamily="34" charset="0"/>
                          <a:ea typeface="Times New Roman"/>
                          <a:cs typeface="Arial" pitchFamily="34" charset="0"/>
                        </a:rPr>
                        <a:t>How often you should do the accounts.</a:t>
                      </a:r>
                    </a:p>
                    <a:p>
                      <a:pPr marL="177800" indent="-177800" algn="l">
                        <a:spcAft>
                          <a:spcPts val="600"/>
                        </a:spcAft>
                        <a:buFontTx/>
                        <a:buBlip>
                          <a:blip r:embed="rId3"/>
                        </a:buBlip>
                      </a:pPr>
                      <a:r>
                        <a:rPr lang="en-US" sz="1370" baseline="0" dirty="0" smtClean="0">
                          <a:solidFill>
                            <a:srgbClr val="FF0000"/>
                          </a:solidFill>
                          <a:effectLst/>
                          <a:latin typeface="Arial" pitchFamily="34" charset="0"/>
                          <a:ea typeface="Times New Roman"/>
                          <a:cs typeface="Arial" pitchFamily="34" charset="0"/>
                        </a:rPr>
                        <a:t>What qualifications you need to be an accountant.</a:t>
                      </a:r>
                      <a:endParaRPr lang="en-GB" sz="137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8353" y="1124744"/>
            <a:ext cx="1876425" cy="34674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399796535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469286" cy="5316840"/>
          </a:xfrm>
          <a:prstGeom prst="rect">
            <a:avLst/>
          </a:prstGeom>
        </p:spPr>
        <p:txBody>
          <a:bodyPr wrap="square">
            <a:spAutoFit/>
          </a:bodyPr>
          <a:lstStyle/>
          <a:p>
            <a:pPr marL="342900" indent="-342900">
              <a:buClr>
                <a:srgbClr val="00B050"/>
              </a:buClr>
              <a:buFont typeface="+mj-lt"/>
              <a:buAutoNum type="arabicParenR" startAt="2"/>
            </a:pPr>
            <a:r>
              <a:rPr lang="en-US" sz="1400" b="1" dirty="0" smtClean="0"/>
              <a:t>Gross Profit margin</a:t>
            </a:r>
          </a:p>
          <a:p>
            <a:pPr marL="285750" indent="-285750">
              <a:buClr>
                <a:srgbClr val="00B050"/>
              </a:buClr>
              <a:buFont typeface="Wingdings 3" panose="05040102010807070707" pitchFamily="18" charset="2"/>
              <a:buChar char=""/>
            </a:pPr>
            <a:r>
              <a:rPr lang="en-US" sz="1450" dirty="0" smtClean="0"/>
              <a:t>This is calculated by the formula:</a:t>
            </a:r>
          </a:p>
          <a:p>
            <a:pPr marL="574675" lvl="0" indent="-342900">
              <a:buClr>
                <a:srgbClr val="00B050"/>
              </a:buClr>
              <a:buFont typeface="+mj-lt"/>
              <a:buAutoNum type="arabicParenR"/>
            </a:pPr>
            <a:endParaRPr lang="en-US" sz="600" b="1" dirty="0">
              <a:solidFill>
                <a:srgbClr val="0070C0"/>
              </a:solidFill>
            </a:endParaRPr>
          </a:p>
          <a:p>
            <a:pPr lvl="0" algn="ctr">
              <a:lnSpc>
                <a:spcPts val="1000"/>
              </a:lnSpc>
              <a:buClr>
                <a:srgbClr val="00B050"/>
              </a:buClr>
              <a:tabLst>
                <a:tab pos="2919413" algn="l"/>
              </a:tabLst>
            </a:pPr>
            <a:r>
              <a:rPr lang="en-US" sz="1400" b="1" dirty="0" smtClean="0">
                <a:solidFill>
                  <a:srgbClr val="FF0000"/>
                </a:solidFill>
              </a:rPr>
              <a:t>                  </a:t>
            </a:r>
            <a:r>
              <a:rPr lang="en-US" sz="1400" b="1" u="sng" dirty="0" smtClean="0">
                <a:solidFill>
                  <a:srgbClr val="FF0000"/>
                </a:solidFill>
              </a:rPr>
              <a:t>   Gross </a:t>
            </a:r>
            <a:r>
              <a:rPr lang="en-US" sz="1400" b="1" u="sng" dirty="0">
                <a:solidFill>
                  <a:srgbClr val="FF0000"/>
                </a:solidFill>
              </a:rPr>
              <a:t>profit   </a:t>
            </a:r>
            <a:r>
              <a:rPr lang="en-US" sz="1400" b="1" u="sng" dirty="0" smtClean="0">
                <a:solidFill>
                  <a:prstClr val="white"/>
                </a:solidFill>
              </a:rPr>
              <a:t>.</a:t>
            </a:r>
            <a:endParaRPr lang="en-US" sz="1400" b="1" u="sng" dirty="0">
              <a:solidFill>
                <a:prstClr val="white"/>
              </a:solidFill>
            </a:endParaRPr>
          </a:p>
          <a:p>
            <a:pPr marL="692150" lvl="0">
              <a:lnSpc>
                <a:spcPts val="1000"/>
              </a:lnSpc>
              <a:buClr>
                <a:srgbClr val="00B050"/>
              </a:buClr>
              <a:tabLst>
                <a:tab pos="3997325" algn="l"/>
              </a:tabLst>
            </a:pPr>
            <a:r>
              <a:rPr lang="en-US" sz="1400" b="1" dirty="0" smtClean="0">
                <a:solidFill>
                  <a:srgbClr val="FF0000"/>
                </a:solidFill>
              </a:rPr>
              <a:t>Gross profit margin (%) =                              X 100   </a:t>
            </a:r>
            <a:endParaRPr lang="en-US" sz="1400" b="1" dirty="0">
              <a:solidFill>
                <a:srgbClr val="FF0000"/>
              </a:solidFill>
            </a:endParaRPr>
          </a:p>
          <a:p>
            <a:pPr lvl="0" algn="ctr">
              <a:lnSpc>
                <a:spcPts val="1000"/>
              </a:lnSpc>
              <a:buClr>
                <a:srgbClr val="00B050"/>
              </a:buClr>
              <a:tabLst>
                <a:tab pos="3317875" algn="l"/>
              </a:tabLst>
            </a:pPr>
            <a:r>
              <a:rPr lang="en-US" sz="1400" b="1" dirty="0" smtClean="0">
                <a:solidFill>
                  <a:srgbClr val="FF0000"/>
                </a:solidFill>
              </a:rPr>
              <a:t>                 Sales Revenue</a:t>
            </a:r>
            <a:endParaRPr lang="en-US" sz="1400" b="1" dirty="0">
              <a:solidFill>
                <a:srgbClr val="FF0000"/>
              </a:solidFill>
            </a:endParaRPr>
          </a:p>
          <a:p>
            <a:pPr marL="285750" indent="-285750">
              <a:buClr>
                <a:srgbClr val="00B050"/>
              </a:buClr>
              <a:buFont typeface="Wingdings 3" panose="05040102010807070707" pitchFamily="18" charset="2"/>
              <a:buChar char=""/>
            </a:pPr>
            <a:endParaRPr lang="en-US" sz="1400" dirty="0" smtClean="0"/>
          </a:p>
          <a:p>
            <a:pPr>
              <a:buClr>
                <a:srgbClr val="00B050"/>
              </a:buClr>
            </a:pPr>
            <a:r>
              <a:rPr lang="en-US" sz="1450" b="1" dirty="0" smtClean="0">
                <a:solidFill>
                  <a:srgbClr val="0070C0"/>
                </a:solidFill>
              </a:rPr>
              <a:t>Case Study Example</a:t>
            </a:r>
          </a:p>
          <a:p>
            <a:pPr marL="342900" indent="-342900">
              <a:buClr>
                <a:srgbClr val="00B050"/>
              </a:buClr>
              <a:buFont typeface="Wingdings 3" panose="05040102010807070707" pitchFamily="18" charset="2"/>
              <a:buChar char=""/>
            </a:pPr>
            <a:r>
              <a:rPr lang="en-US" sz="1450" dirty="0" smtClean="0">
                <a:solidFill>
                  <a:srgbClr val="0070C0"/>
                </a:solidFill>
              </a:rPr>
              <a:t>Enders Computing Ltd. </a:t>
            </a:r>
            <a:r>
              <a:rPr lang="en-US" sz="1450" dirty="0">
                <a:solidFill>
                  <a:srgbClr val="0070C0"/>
                </a:solidFill>
              </a:rPr>
              <a:t>m</a:t>
            </a:r>
            <a:r>
              <a:rPr lang="en-US" sz="1450" dirty="0" smtClean="0">
                <a:solidFill>
                  <a:srgbClr val="0070C0"/>
                </a:solidFill>
              </a:rPr>
              <a:t>ade a gross profit of $400m in 2015. Total sales revenue was $1300m:</a:t>
            </a:r>
          </a:p>
          <a:p>
            <a:pPr algn="ctr">
              <a:lnSpc>
                <a:spcPts val="1200"/>
              </a:lnSpc>
              <a:buClr>
                <a:srgbClr val="00B050"/>
              </a:buClr>
              <a:tabLst>
                <a:tab pos="2919413" algn="l"/>
              </a:tabLst>
            </a:pPr>
            <a:endParaRPr lang="en-US" sz="1400" b="1" dirty="0" smtClean="0">
              <a:solidFill>
                <a:srgbClr val="FF0000"/>
              </a:solidFill>
            </a:endParaRPr>
          </a:p>
          <a:p>
            <a:pPr algn="ctr">
              <a:lnSpc>
                <a:spcPts val="1000"/>
              </a:lnSpc>
              <a:buClr>
                <a:srgbClr val="00B050"/>
              </a:buClr>
              <a:tabLst>
                <a:tab pos="2919413" algn="l"/>
              </a:tabLst>
            </a:pPr>
            <a:r>
              <a:rPr lang="en-US" sz="1400" b="1" dirty="0" smtClean="0">
                <a:solidFill>
                  <a:srgbClr val="FF0000"/>
                </a:solidFill>
              </a:rPr>
              <a:t>   </a:t>
            </a:r>
            <a:r>
              <a:rPr lang="en-US" sz="1400" b="1" u="sng" dirty="0" smtClean="0">
                <a:solidFill>
                  <a:srgbClr val="FF0000"/>
                </a:solidFill>
              </a:rPr>
              <a:t>  400   </a:t>
            </a:r>
            <a:r>
              <a:rPr lang="en-US" sz="1400" b="1" u="sng" dirty="0" smtClean="0">
                <a:solidFill>
                  <a:schemeClr val="bg1"/>
                </a:solidFill>
              </a:rPr>
              <a:t>.</a:t>
            </a:r>
          </a:p>
          <a:p>
            <a:pPr marL="914400">
              <a:lnSpc>
                <a:spcPts val="1000"/>
              </a:lnSpc>
              <a:buClr>
                <a:srgbClr val="00B050"/>
              </a:buClr>
              <a:tabLst>
                <a:tab pos="2919413" algn="l"/>
              </a:tabLst>
            </a:pPr>
            <a:r>
              <a:rPr lang="en-US" sz="1400" b="1" dirty="0" smtClean="0">
                <a:solidFill>
                  <a:srgbClr val="FF0000"/>
                </a:solidFill>
              </a:rPr>
              <a:t>Gross profit margin =		X 100</a:t>
            </a:r>
          </a:p>
          <a:p>
            <a:pPr algn="ctr">
              <a:lnSpc>
                <a:spcPts val="1000"/>
              </a:lnSpc>
              <a:buClr>
                <a:srgbClr val="00B050"/>
              </a:buClr>
              <a:tabLst>
                <a:tab pos="2919413" algn="l"/>
              </a:tabLst>
            </a:pPr>
            <a:r>
              <a:rPr lang="en-US" sz="1400" b="1" dirty="0" smtClean="0">
                <a:solidFill>
                  <a:srgbClr val="FF0000"/>
                </a:solidFill>
              </a:rPr>
              <a:t>1300</a:t>
            </a:r>
          </a:p>
          <a:p>
            <a:pPr algn="ctr">
              <a:lnSpc>
                <a:spcPts val="1200"/>
              </a:lnSpc>
              <a:buClr>
                <a:srgbClr val="00B050"/>
              </a:buClr>
              <a:tabLst>
                <a:tab pos="2919413" algn="l"/>
              </a:tabLst>
            </a:pPr>
            <a:endParaRPr lang="en-US" sz="1400" b="1" u="sng" dirty="0" smtClean="0">
              <a:solidFill>
                <a:srgbClr val="FF0000"/>
              </a:solidFill>
            </a:endParaRPr>
          </a:p>
          <a:p>
            <a:pPr algn="ctr">
              <a:lnSpc>
                <a:spcPts val="1200"/>
              </a:lnSpc>
              <a:buClr>
                <a:srgbClr val="00B050"/>
              </a:buClr>
              <a:tabLst>
                <a:tab pos="2919413" algn="l"/>
              </a:tabLst>
            </a:pPr>
            <a:r>
              <a:rPr lang="en-US" sz="1450" b="1" dirty="0" smtClean="0">
                <a:solidFill>
                  <a:srgbClr val="FF0000"/>
                </a:solidFill>
              </a:rPr>
              <a:t>= 30.8</a:t>
            </a:r>
            <a:endParaRPr lang="en-US" sz="1450" b="1" dirty="0">
              <a:solidFill>
                <a:srgbClr val="FF0000"/>
              </a:solidFill>
            </a:endParaRPr>
          </a:p>
          <a:p>
            <a:pPr marL="342900" indent="-342900">
              <a:buClr>
                <a:srgbClr val="00B050"/>
              </a:buClr>
              <a:buFont typeface="Wingdings 3" panose="05040102010807070707" pitchFamily="18" charset="2"/>
              <a:buChar char=""/>
            </a:pPr>
            <a:r>
              <a:rPr lang="en-US" sz="1450" dirty="0" smtClean="0">
                <a:solidFill>
                  <a:srgbClr val="0070C0"/>
                </a:solidFill>
              </a:rPr>
              <a:t>This means that on every $1 worth of goods sold, the company made on average 30.8 cents gross profit. Do not forget that this is before other expenses have been deducted and is not the final profit of the company. Again this result may need to be compared with other years and other companies.</a:t>
            </a:r>
          </a:p>
          <a:p>
            <a:pPr marL="342900" indent="-342900">
              <a:buClr>
                <a:srgbClr val="00B050"/>
              </a:buClr>
              <a:buFont typeface="Wingdings 3" panose="05040102010807070707" pitchFamily="18" charset="2"/>
              <a:buChar char=""/>
            </a:pPr>
            <a:r>
              <a:rPr lang="en-US" sz="1450" dirty="0" smtClean="0">
                <a:solidFill>
                  <a:srgbClr val="0070C0"/>
                </a:solidFill>
              </a:rPr>
              <a:t>If this percentage increases next year it would suggest that:</a:t>
            </a:r>
          </a:p>
          <a:p>
            <a:pPr marL="574675" indent="-234950">
              <a:buClr>
                <a:srgbClr val="00B050"/>
              </a:buClr>
              <a:buFont typeface="Arial" panose="020B0604020202020204" pitchFamily="34" charset="0"/>
              <a:buChar char="•"/>
            </a:pPr>
            <a:r>
              <a:rPr lang="en-US" sz="1450" dirty="0" smtClean="0">
                <a:solidFill>
                  <a:srgbClr val="0070C0"/>
                </a:solidFill>
              </a:rPr>
              <a:t>Prices have been increased by more than the cost of goods have risen</a:t>
            </a:r>
          </a:p>
          <a:p>
            <a:pPr marL="339725">
              <a:buClr>
                <a:srgbClr val="00B050"/>
              </a:buClr>
            </a:pPr>
            <a:r>
              <a:rPr lang="en-US" sz="1450" dirty="0" smtClean="0">
                <a:solidFill>
                  <a:srgbClr val="0070C0"/>
                </a:solidFill>
              </a:rPr>
              <a:t>Or that</a:t>
            </a:r>
          </a:p>
          <a:p>
            <a:pPr marL="574675" indent="-234950">
              <a:buClr>
                <a:srgbClr val="00B050"/>
              </a:buClr>
              <a:buFont typeface="Arial" panose="020B0604020202020204" pitchFamily="34" charset="0"/>
              <a:buChar char="•"/>
            </a:pPr>
            <a:r>
              <a:rPr lang="en-US" sz="1450" dirty="0" smtClean="0">
                <a:solidFill>
                  <a:srgbClr val="0070C0"/>
                </a:solidFill>
              </a:rPr>
              <a:t>Cost of goods bought in have been reduced. Possibly a new supplier is being used or managers have negotiated lower cost prices.</a:t>
            </a:r>
            <a:endParaRPr lang="en-US" sz="1450" dirty="0">
              <a:solidFill>
                <a:srgbClr val="0070C0"/>
              </a:solidFill>
            </a:endParaRPr>
          </a:p>
        </p:txBody>
      </p:sp>
      <p:graphicFrame>
        <p:nvGraphicFramePr>
          <p:cNvPr id="8" name="Table 7"/>
          <p:cNvGraphicFramePr>
            <a:graphicFrameLocks noGrp="1"/>
          </p:cNvGraphicFramePr>
          <p:nvPr>
            <p:extLst/>
          </p:nvPr>
        </p:nvGraphicFramePr>
        <p:xfrm>
          <a:off x="6804248" y="1124743"/>
          <a:ext cx="2016223" cy="5413667"/>
        </p:xfrm>
        <a:graphic>
          <a:graphicData uri="http://schemas.openxmlformats.org/drawingml/2006/table">
            <a:tbl>
              <a:tblPr firstRow="1" firstCol="1" lastRow="1" lastCol="1" bandRow="1" bandCol="1">
                <a:tableStyleId>{2D5ABB26-0587-4C30-8999-92F81FD0307C}</a:tableStyleId>
              </a:tblPr>
              <a:tblGrid>
                <a:gridCol w="2016223"/>
              </a:tblGrid>
              <a:tr h="396232">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7435">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One decimal out and the problem cascades.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How programs like Excel have changed the way we do accounts.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What Double Entry Bookkeeping is.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What is a the difference between an accountant and a chartered accountant.</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White collar crime and creative accounting.</a:t>
                      </a:r>
                    </a:p>
                    <a:p>
                      <a:pPr marL="177800" indent="-177800" algn="l">
                        <a:spcAft>
                          <a:spcPts val="600"/>
                        </a:spcAft>
                        <a:buFontTx/>
                        <a:buBlip>
                          <a:blip r:embed="rId3"/>
                        </a:buBlip>
                      </a:pPr>
                      <a:r>
                        <a:rPr lang="en-US" sz="1370" baseline="0" dirty="0" smtClean="0">
                          <a:solidFill>
                            <a:schemeClr val="tx1"/>
                          </a:solidFill>
                          <a:effectLst/>
                          <a:latin typeface="Arial" pitchFamily="34" charset="0"/>
                          <a:ea typeface="Times New Roman"/>
                          <a:cs typeface="Arial" pitchFamily="34" charset="0"/>
                        </a:rPr>
                        <a:t>How often you should do the accounts.</a:t>
                      </a:r>
                    </a:p>
                    <a:p>
                      <a:pPr marL="177800" indent="-177800" algn="l">
                        <a:spcAft>
                          <a:spcPts val="600"/>
                        </a:spcAft>
                        <a:buFontTx/>
                        <a:buBlip>
                          <a:blip r:embed="rId3"/>
                        </a:buBlip>
                      </a:pPr>
                      <a:r>
                        <a:rPr lang="en-US" sz="1370" baseline="0" dirty="0" smtClean="0">
                          <a:solidFill>
                            <a:srgbClr val="FF0000"/>
                          </a:solidFill>
                          <a:effectLst/>
                          <a:latin typeface="Arial" pitchFamily="34" charset="0"/>
                          <a:ea typeface="Times New Roman"/>
                          <a:cs typeface="Arial" pitchFamily="34" charset="0"/>
                        </a:rPr>
                        <a:t>What qualifications you need to be an accountant.</a:t>
                      </a:r>
                      <a:endParaRPr lang="en-GB" sz="137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8353" y="1124744"/>
            <a:ext cx="1876425" cy="34674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3164372995"/>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6469286" cy="5478423"/>
          </a:xfrm>
          <a:prstGeom prst="rect">
            <a:avLst/>
          </a:prstGeom>
        </p:spPr>
        <p:txBody>
          <a:bodyPr wrap="square">
            <a:spAutoFit/>
          </a:bodyPr>
          <a:lstStyle/>
          <a:p>
            <a:pPr marL="342900" indent="-342900">
              <a:buClr>
                <a:srgbClr val="00B050"/>
              </a:buClr>
              <a:buFont typeface="+mj-lt"/>
              <a:buAutoNum type="arabicParenR" startAt="3"/>
            </a:pPr>
            <a:r>
              <a:rPr lang="en-US" b="1" dirty="0" smtClean="0"/>
              <a:t>Net Profit margin</a:t>
            </a:r>
          </a:p>
          <a:p>
            <a:pPr marL="285750" indent="-285750">
              <a:buClr>
                <a:srgbClr val="00B050"/>
              </a:buClr>
              <a:buFont typeface="Wingdings 3" panose="05040102010807070707" pitchFamily="18" charset="2"/>
              <a:buChar char=""/>
            </a:pPr>
            <a:r>
              <a:rPr lang="en-US" dirty="0" smtClean="0"/>
              <a:t>This is calculated by the formula:</a:t>
            </a:r>
          </a:p>
          <a:p>
            <a:pPr marL="574675" lvl="0" indent="-342900">
              <a:buClr>
                <a:srgbClr val="00B050"/>
              </a:buClr>
              <a:buFont typeface="+mj-lt"/>
              <a:buAutoNum type="arabicParenR"/>
            </a:pPr>
            <a:endParaRPr lang="en-US" b="1" dirty="0">
              <a:solidFill>
                <a:srgbClr val="0070C0"/>
              </a:solidFill>
            </a:endParaRPr>
          </a:p>
          <a:p>
            <a:pPr lvl="0" algn="ctr">
              <a:lnSpc>
                <a:spcPts val="1000"/>
              </a:lnSpc>
              <a:buClr>
                <a:srgbClr val="00B050"/>
              </a:buClr>
              <a:tabLst>
                <a:tab pos="2919413" algn="l"/>
              </a:tabLst>
            </a:pPr>
            <a:r>
              <a:rPr lang="en-US" b="1" dirty="0" smtClean="0">
                <a:solidFill>
                  <a:srgbClr val="FF0000"/>
                </a:solidFill>
              </a:rPr>
              <a:t>                  </a:t>
            </a:r>
            <a:r>
              <a:rPr lang="en-US" b="1" u="sng" dirty="0" smtClean="0">
                <a:solidFill>
                  <a:srgbClr val="FF0000"/>
                </a:solidFill>
              </a:rPr>
              <a:t>   Net profit   </a:t>
            </a:r>
            <a:r>
              <a:rPr lang="en-US" b="1" u="sng" dirty="0" smtClean="0">
                <a:solidFill>
                  <a:prstClr val="white"/>
                </a:solidFill>
              </a:rPr>
              <a:t>.</a:t>
            </a:r>
            <a:endParaRPr lang="en-US" b="1" u="sng" dirty="0">
              <a:solidFill>
                <a:prstClr val="white"/>
              </a:solidFill>
            </a:endParaRPr>
          </a:p>
          <a:p>
            <a:pPr marL="234950" lvl="0">
              <a:lnSpc>
                <a:spcPts val="1000"/>
              </a:lnSpc>
              <a:buClr>
                <a:srgbClr val="00B050"/>
              </a:buClr>
              <a:tabLst>
                <a:tab pos="3997325" algn="l"/>
              </a:tabLst>
            </a:pPr>
            <a:r>
              <a:rPr lang="en-US" b="1" dirty="0" smtClean="0">
                <a:solidFill>
                  <a:srgbClr val="FF0000"/>
                </a:solidFill>
              </a:rPr>
              <a:t>Net profit margin (%) =                                X 100   </a:t>
            </a:r>
            <a:endParaRPr lang="en-US" b="1" dirty="0">
              <a:solidFill>
                <a:srgbClr val="FF0000"/>
              </a:solidFill>
            </a:endParaRPr>
          </a:p>
          <a:p>
            <a:pPr lvl="0" algn="ctr">
              <a:lnSpc>
                <a:spcPts val="1000"/>
              </a:lnSpc>
              <a:buClr>
                <a:srgbClr val="00B050"/>
              </a:buClr>
              <a:tabLst>
                <a:tab pos="3317875" algn="l"/>
              </a:tabLst>
            </a:pPr>
            <a:r>
              <a:rPr lang="en-US" b="1" dirty="0" smtClean="0">
                <a:solidFill>
                  <a:srgbClr val="FF0000"/>
                </a:solidFill>
              </a:rPr>
              <a:t>                 Sales Revenue</a:t>
            </a:r>
            <a:endParaRPr lang="en-US" dirty="0" smtClean="0"/>
          </a:p>
          <a:p>
            <a:pPr>
              <a:buClr>
                <a:srgbClr val="00B050"/>
              </a:buClr>
            </a:pPr>
            <a:r>
              <a:rPr lang="en-US" b="1" dirty="0" smtClean="0">
                <a:solidFill>
                  <a:srgbClr val="0070C0"/>
                </a:solidFill>
              </a:rPr>
              <a:t>Case Study Example</a:t>
            </a:r>
          </a:p>
          <a:p>
            <a:pPr marL="342900" indent="-342900">
              <a:buClr>
                <a:srgbClr val="00B050"/>
              </a:buClr>
              <a:buFont typeface="Wingdings 3" panose="05040102010807070707" pitchFamily="18" charset="2"/>
              <a:buChar char=""/>
            </a:pPr>
            <a:r>
              <a:rPr lang="en-US" dirty="0" smtClean="0">
                <a:solidFill>
                  <a:srgbClr val="0070C0"/>
                </a:solidFill>
              </a:rPr>
              <a:t>Enders Computing Ltd. </a:t>
            </a:r>
            <a:r>
              <a:rPr lang="en-US" dirty="0">
                <a:solidFill>
                  <a:srgbClr val="0070C0"/>
                </a:solidFill>
              </a:rPr>
              <a:t>m</a:t>
            </a:r>
            <a:r>
              <a:rPr lang="en-US" dirty="0" smtClean="0">
                <a:solidFill>
                  <a:srgbClr val="0070C0"/>
                </a:solidFill>
              </a:rPr>
              <a:t>ade a Net Profit of $2400m in 2015. Total sales revenue was $1300m:</a:t>
            </a:r>
          </a:p>
          <a:p>
            <a:pPr algn="ctr">
              <a:lnSpc>
                <a:spcPts val="1200"/>
              </a:lnSpc>
              <a:buClr>
                <a:srgbClr val="00B050"/>
              </a:buClr>
              <a:tabLst>
                <a:tab pos="2919413" algn="l"/>
              </a:tabLst>
            </a:pPr>
            <a:endParaRPr lang="en-US" b="1" dirty="0" smtClean="0">
              <a:solidFill>
                <a:srgbClr val="FF0000"/>
              </a:solidFill>
            </a:endParaRPr>
          </a:p>
          <a:p>
            <a:pPr algn="ctr">
              <a:lnSpc>
                <a:spcPts val="1000"/>
              </a:lnSpc>
              <a:buClr>
                <a:srgbClr val="00B050"/>
              </a:buClr>
              <a:tabLst>
                <a:tab pos="2919413" algn="l"/>
              </a:tabLst>
            </a:pPr>
            <a:r>
              <a:rPr lang="en-US" b="1" dirty="0" smtClean="0">
                <a:solidFill>
                  <a:srgbClr val="FF0000"/>
                </a:solidFill>
              </a:rPr>
              <a:t>   </a:t>
            </a:r>
            <a:r>
              <a:rPr lang="en-US" b="1" u="sng" dirty="0" smtClean="0">
                <a:solidFill>
                  <a:srgbClr val="FF0000"/>
                </a:solidFill>
              </a:rPr>
              <a:t>  240   </a:t>
            </a:r>
            <a:r>
              <a:rPr lang="en-US" b="1" u="sng" dirty="0" smtClean="0">
                <a:solidFill>
                  <a:schemeClr val="bg1"/>
                </a:solidFill>
              </a:rPr>
              <a:t>.</a:t>
            </a:r>
          </a:p>
          <a:p>
            <a:pPr marL="692150">
              <a:lnSpc>
                <a:spcPts val="1000"/>
              </a:lnSpc>
              <a:buClr>
                <a:srgbClr val="00B050"/>
              </a:buClr>
              <a:tabLst>
                <a:tab pos="2919413" algn="l"/>
              </a:tabLst>
            </a:pPr>
            <a:r>
              <a:rPr lang="en-US" b="1" dirty="0" smtClean="0">
                <a:solidFill>
                  <a:srgbClr val="FF0000"/>
                </a:solidFill>
              </a:rPr>
              <a:t>Net profit margin =		X 100</a:t>
            </a:r>
          </a:p>
          <a:p>
            <a:pPr algn="ctr">
              <a:lnSpc>
                <a:spcPts val="1000"/>
              </a:lnSpc>
              <a:buClr>
                <a:srgbClr val="00B050"/>
              </a:buClr>
              <a:tabLst>
                <a:tab pos="2919413" algn="l"/>
              </a:tabLst>
            </a:pPr>
            <a:r>
              <a:rPr lang="en-US" b="1" dirty="0" smtClean="0">
                <a:solidFill>
                  <a:srgbClr val="FF0000"/>
                </a:solidFill>
              </a:rPr>
              <a:t>1300</a:t>
            </a:r>
          </a:p>
          <a:p>
            <a:pPr algn="ctr">
              <a:lnSpc>
                <a:spcPts val="1200"/>
              </a:lnSpc>
              <a:buClr>
                <a:srgbClr val="00B050"/>
              </a:buClr>
              <a:tabLst>
                <a:tab pos="2919413" algn="l"/>
              </a:tabLst>
            </a:pPr>
            <a:endParaRPr lang="en-US" b="1" u="sng" dirty="0" smtClean="0">
              <a:solidFill>
                <a:srgbClr val="FF0000"/>
              </a:solidFill>
            </a:endParaRPr>
          </a:p>
          <a:p>
            <a:pPr algn="ctr">
              <a:lnSpc>
                <a:spcPts val="1200"/>
              </a:lnSpc>
              <a:buClr>
                <a:srgbClr val="00B050"/>
              </a:buClr>
              <a:tabLst>
                <a:tab pos="2919413" algn="l"/>
              </a:tabLst>
            </a:pPr>
            <a:r>
              <a:rPr lang="en-US" b="1" dirty="0" smtClean="0">
                <a:solidFill>
                  <a:srgbClr val="FF0000"/>
                </a:solidFill>
              </a:rPr>
              <a:t>= 21.5</a:t>
            </a:r>
            <a:endParaRPr lang="en-US" b="1" dirty="0">
              <a:solidFill>
                <a:srgbClr val="FF0000"/>
              </a:solidFill>
            </a:endParaRPr>
          </a:p>
          <a:p>
            <a:pPr marL="342900" indent="-342900">
              <a:buClr>
                <a:srgbClr val="00B050"/>
              </a:buClr>
              <a:buFont typeface="Wingdings 3" panose="05040102010807070707" pitchFamily="18" charset="2"/>
              <a:buChar char=""/>
            </a:pPr>
            <a:r>
              <a:rPr lang="en-US" dirty="0" smtClean="0">
                <a:solidFill>
                  <a:srgbClr val="0070C0"/>
                </a:solidFill>
              </a:rPr>
              <a:t>This means that the company made 21.5 cents net profit on each $1’s worth of sales. This is lower than the gross profit margin because all other expenses including interest have been deducted from gross profit to arrive at a net profit before tax. The higher this result, the more successful the managers are in making net profit from sales. What could this result be compared with? </a:t>
            </a:r>
          </a:p>
          <a:p>
            <a:pPr marL="342900" indent="-342900">
              <a:buClr>
                <a:srgbClr val="00B050"/>
              </a:buClr>
              <a:buFont typeface="Wingdings 3" panose="05040102010807070707" pitchFamily="18" charset="2"/>
              <a:buChar char=""/>
            </a:pPr>
            <a:r>
              <a:rPr lang="en-US" dirty="0" smtClean="0">
                <a:solidFill>
                  <a:srgbClr val="0070C0"/>
                </a:solidFill>
              </a:rPr>
              <a:t>Again this result may need to be compared with other years and other companies.</a:t>
            </a:r>
          </a:p>
        </p:txBody>
      </p:sp>
      <p:graphicFrame>
        <p:nvGraphicFramePr>
          <p:cNvPr id="8" name="Table 7"/>
          <p:cNvGraphicFramePr>
            <a:graphicFrameLocks noGrp="1"/>
          </p:cNvGraphicFramePr>
          <p:nvPr>
            <p:extLst/>
          </p:nvPr>
        </p:nvGraphicFramePr>
        <p:xfrm>
          <a:off x="6804248" y="1124743"/>
          <a:ext cx="2016223" cy="5413667"/>
        </p:xfrm>
        <a:graphic>
          <a:graphicData uri="http://schemas.openxmlformats.org/drawingml/2006/table">
            <a:tbl>
              <a:tblPr firstRow="1" firstCol="1" lastRow="1" lastCol="1" bandRow="1" bandCol="1">
                <a:tableStyleId>{2D5ABB26-0587-4C30-8999-92F81FD0307C}</a:tableStyleId>
              </a:tblPr>
              <a:tblGrid>
                <a:gridCol w="2016223"/>
              </a:tblGrid>
              <a:tr h="396232">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7435">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One decimal out and the problem cascades.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How programs like Excel have changed the way we do accounts.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What Double Entry Bookkeeping is.</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What is a the difference between an accountant and a chartered accountant.</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White collar crime and creative accounting.</a:t>
                      </a:r>
                    </a:p>
                    <a:p>
                      <a:pPr marL="177800" indent="-177800" algn="l">
                        <a:spcAft>
                          <a:spcPts val="600"/>
                        </a:spcAft>
                        <a:buFontTx/>
                        <a:buBlip>
                          <a:blip r:embed="rId3"/>
                        </a:buBlip>
                      </a:pPr>
                      <a:r>
                        <a:rPr lang="en-US" sz="1370" baseline="0" dirty="0" smtClean="0">
                          <a:solidFill>
                            <a:schemeClr val="tx1"/>
                          </a:solidFill>
                          <a:effectLst/>
                          <a:latin typeface="Arial" pitchFamily="34" charset="0"/>
                          <a:ea typeface="Times New Roman"/>
                          <a:cs typeface="Arial" pitchFamily="34" charset="0"/>
                        </a:rPr>
                        <a:t>How often you should do the accounts.</a:t>
                      </a:r>
                    </a:p>
                    <a:p>
                      <a:pPr marL="177800" indent="-177800" algn="l">
                        <a:spcAft>
                          <a:spcPts val="600"/>
                        </a:spcAft>
                        <a:buFontTx/>
                        <a:buBlip>
                          <a:blip r:embed="rId3"/>
                        </a:buBlip>
                      </a:pPr>
                      <a:r>
                        <a:rPr lang="en-US" sz="1370" baseline="0" dirty="0" smtClean="0">
                          <a:solidFill>
                            <a:srgbClr val="FF0000"/>
                          </a:solidFill>
                          <a:effectLst/>
                          <a:latin typeface="Arial" pitchFamily="34" charset="0"/>
                          <a:ea typeface="Times New Roman"/>
                          <a:cs typeface="Arial" pitchFamily="34" charset="0"/>
                        </a:rPr>
                        <a:t>What qualifications you need to be an accountant.</a:t>
                      </a:r>
                      <a:endParaRPr lang="en-GB" sz="137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8353" y="1124744"/>
            <a:ext cx="1876425" cy="34674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130302314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1" cy="92333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t>One profitability ratio is not very useful. When a ratio result is compared with others, then some effective analysis can be done. Here are some examples taken from the same business.</a:t>
            </a:r>
          </a:p>
        </p:txBody>
      </p:sp>
      <p:graphicFrame>
        <p:nvGraphicFramePr>
          <p:cNvPr id="3" name="Table 2"/>
          <p:cNvGraphicFramePr>
            <a:graphicFrameLocks noGrp="1"/>
          </p:cNvGraphicFramePr>
          <p:nvPr>
            <p:extLst/>
          </p:nvPr>
        </p:nvGraphicFramePr>
        <p:xfrm>
          <a:off x="314367" y="2060848"/>
          <a:ext cx="8506104" cy="4511040"/>
        </p:xfrm>
        <a:graphic>
          <a:graphicData uri="http://schemas.openxmlformats.org/drawingml/2006/table">
            <a:tbl>
              <a:tblPr firstRow="1" bandRow="1">
                <a:tableStyleId>{5C22544A-7EE6-4342-B048-85BDC9FD1C3A}</a:tableStyleId>
              </a:tblPr>
              <a:tblGrid>
                <a:gridCol w="1809361"/>
                <a:gridCol w="2088232"/>
                <a:gridCol w="4608511"/>
              </a:tblGrid>
              <a:tr h="208483">
                <a:tc>
                  <a:txBody>
                    <a:bodyPr/>
                    <a:lstStyle/>
                    <a:p>
                      <a:r>
                        <a:rPr lang="en-US" sz="1600" dirty="0" smtClean="0">
                          <a:latin typeface="Arial" panose="020B0604020202020204" pitchFamily="34" charset="0"/>
                          <a:cs typeface="Arial" panose="020B0604020202020204" pitchFamily="34" charset="0"/>
                        </a:rPr>
                        <a:t>Ratio Result</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Observation</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Analysis</a:t>
                      </a:r>
                      <a:endParaRPr lang="en-GB" sz="1600" dirty="0">
                        <a:latin typeface="Arial" panose="020B0604020202020204" pitchFamily="34" charset="0"/>
                        <a:cs typeface="Arial" panose="020B0604020202020204" pitchFamily="34" charset="0"/>
                      </a:endParaRPr>
                    </a:p>
                  </a:txBody>
                  <a:tcPr/>
                </a:tc>
              </a:tr>
              <a:tr h="208483">
                <a:tc>
                  <a:txBody>
                    <a:bodyPr/>
                    <a:lstStyle/>
                    <a:p>
                      <a:pPr>
                        <a:spcAft>
                          <a:spcPts val="600"/>
                        </a:spcAft>
                      </a:pPr>
                      <a:r>
                        <a:rPr lang="en-US" sz="1600" dirty="0" smtClean="0">
                          <a:latin typeface="Arial" panose="020B0604020202020204" pitchFamily="34" charset="0"/>
                          <a:cs typeface="Arial" panose="020B0604020202020204" pitchFamily="34" charset="0"/>
                        </a:rPr>
                        <a:t>Gross profit margin:</a:t>
                      </a:r>
                    </a:p>
                    <a:p>
                      <a:pPr>
                        <a:spcAft>
                          <a:spcPts val="600"/>
                        </a:spcAft>
                      </a:pPr>
                      <a:r>
                        <a:rPr lang="en-US" sz="1600" dirty="0" smtClean="0">
                          <a:latin typeface="Arial" panose="020B0604020202020204" pitchFamily="34" charset="0"/>
                          <a:cs typeface="Arial" panose="020B0604020202020204" pitchFamily="34" charset="0"/>
                        </a:rPr>
                        <a:t>2014 – 20%</a:t>
                      </a:r>
                    </a:p>
                    <a:p>
                      <a:pPr>
                        <a:spcAft>
                          <a:spcPts val="600"/>
                        </a:spcAft>
                      </a:pPr>
                      <a:r>
                        <a:rPr lang="en-US" sz="1600" dirty="0" smtClean="0">
                          <a:latin typeface="Arial" panose="020B0604020202020204" pitchFamily="34" charset="0"/>
                          <a:cs typeface="Arial" panose="020B0604020202020204" pitchFamily="34" charset="0"/>
                        </a:rPr>
                        <a:t>2015 – 24%</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This means that the gross profit on each $1 of sales has increased.</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The business sis more successful at converting sales into profit. Either the price if goods has increased (by more than costs) or the cost of goods sold has fallen (but price has not bene reduced at all or not as much)</a:t>
                      </a:r>
                      <a:endParaRPr lang="en-GB" sz="1600" dirty="0">
                        <a:latin typeface="Arial" panose="020B0604020202020204" pitchFamily="34" charset="0"/>
                        <a:cs typeface="Arial" panose="020B0604020202020204" pitchFamily="34" charset="0"/>
                      </a:endParaRPr>
                    </a:p>
                  </a:txBody>
                  <a:tcPr/>
                </a:tc>
              </a:tr>
              <a:tr h="208483">
                <a:tc>
                  <a:txBody>
                    <a:bodyPr/>
                    <a:lstStyle/>
                    <a:p>
                      <a:pPr>
                        <a:spcAft>
                          <a:spcPts val="600"/>
                        </a:spcAft>
                      </a:pPr>
                      <a:r>
                        <a:rPr lang="en-US" sz="1600" dirty="0" smtClean="0">
                          <a:latin typeface="Arial" panose="020B0604020202020204" pitchFamily="34" charset="0"/>
                          <a:cs typeface="Arial" panose="020B0604020202020204" pitchFamily="34" charset="0"/>
                        </a:rPr>
                        <a:t>Net profit margin:</a:t>
                      </a:r>
                    </a:p>
                    <a:p>
                      <a:pPr>
                        <a:spcAft>
                          <a:spcPts val="600"/>
                        </a:spcAft>
                      </a:pPr>
                      <a:r>
                        <a:rPr lang="en-US" sz="1600" dirty="0" smtClean="0">
                          <a:latin typeface="Arial" panose="020B0604020202020204" pitchFamily="34" charset="0"/>
                          <a:cs typeface="Arial" panose="020B0604020202020204" pitchFamily="34" charset="0"/>
                        </a:rPr>
                        <a:t>2014 – 14%</a:t>
                      </a:r>
                    </a:p>
                    <a:p>
                      <a:pPr>
                        <a:spcAft>
                          <a:spcPts val="600"/>
                        </a:spcAft>
                      </a:pPr>
                      <a:r>
                        <a:rPr lang="en-US" sz="1600" dirty="0" smtClean="0">
                          <a:latin typeface="Arial" panose="020B0604020202020204" pitchFamily="34" charset="0"/>
                          <a:cs typeface="Arial" panose="020B0604020202020204" pitchFamily="34" charset="0"/>
                        </a:rPr>
                        <a:t>2015 – 12%</a:t>
                      </a:r>
                      <a:endParaRPr lang="en-GB" sz="1600"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This means that the net profit on each $1 of sales has fallen – even though gross</a:t>
                      </a:r>
                      <a:r>
                        <a:rPr lang="en-US" sz="1600" baseline="0" dirty="0" smtClean="0">
                          <a:latin typeface="Arial" panose="020B0604020202020204" pitchFamily="34" charset="0"/>
                          <a:cs typeface="Arial" panose="020B0604020202020204" pitchFamily="34" charset="0"/>
                        </a:rPr>
                        <a:t> profit margin has increased</a:t>
                      </a:r>
                      <a:endParaRPr lang="en-GB" sz="1600" dirty="0" smtClean="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The business is less successful at converting sales into net profit.</a:t>
                      </a:r>
                      <a:r>
                        <a:rPr lang="en-US" sz="1600" baseline="0" dirty="0" smtClean="0">
                          <a:latin typeface="Arial" panose="020B0604020202020204" pitchFamily="34" charset="0"/>
                          <a:cs typeface="Arial" panose="020B0604020202020204" pitchFamily="34" charset="0"/>
                        </a:rPr>
                        <a:t> The overhead / fixed costs of the business must have increased significantly during the year – reducing the company’s net profit compared to sales revenue.</a:t>
                      </a:r>
                      <a:endParaRPr lang="en-GB" sz="1600" dirty="0">
                        <a:latin typeface="Arial" panose="020B0604020202020204" pitchFamily="34" charset="0"/>
                        <a:cs typeface="Arial" panose="020B0604020202020204" pitchFamily="34" charset="0"/>
                      </a:endParaRPr>
                    </a:p>
                  </a:txBody>
                  <a:tcPr/>
                </a:tc>
              </a:tr>
              <a:tr h="208483">
                <a:tc>
                  <a:txBody>
                    <a:bodyPr/>
                    <a:lstStyle/>
                    <a:p>
                      <a:pPr>
                        <a:spcAft>
                          <a:spcPts val="600"/>
                        </a:spcAft>
                      </a:pPr>
                      <a:r>
                        <a:rPr lang="en-US" sz="1600" dirty="0" smtClean="0">
                          <a:latin typeface="Arial" panose="020B0604020202020204" pitchFamily="34" charset="0"/>
                          <a:cs typeface="Arial" panose="020B0604020202020204" pitchFamily="34" charset="0"/>
                        </a:rPr>
                        <a:t>Return on Capital Employed:</a:t>
                      </a:r>
                    </a:p>
                    <a:p>
                      <a:pPr>
                        <a:spcAft>
                          <a:spcPts val="600"/>
                        </a:spcAft>
                      </a:pPr>
                      <a:r>
                        <a:rPr lang="en-US" sz="1600" dirty="0" smtClean="0">
                          <a:latin typeface="Arial" panose="020B0604020202020204" pitchFamily="34" charset="0"/>
                          <a:cs typeface="Arial" panose="020B0604020202020204" pitchFamily="34" charset="0"/>
                        </a:rPr>
                        <a:t>2014 – 10%</a:t>
                      </a:r>
                    </a:p>
                    <a:p>
                      <a:pPr>
                        <a:spcAft>
                          <a:spcPts val="600"/>
                        </a:spcAft>
                      </a:pPr>
                      <a:r>
                        <a:rPr lang="en-US" sz="1600" dirty="0" smtClean="0">
                          <a:latin typeface="Arial" panose="020B0604020202020204" pitchFamily="34" charset="0"/>
                          <a:cs typeface="Arial" panose="020B0604020202020204" pitchFamily="34" charset="0"/>
                        </a:rPr>
                        <a:t>2015 – 6%</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The profit</a:t>
                      </a:r>
                      <a:r>
                        <a:rPr lang="en-US" sz="1600" baseline="0" dirty="0" smtClean="0">
                          <a:latin typeface="Arial" panose="020B0604020202020204" pitchFamily="34" charset="0"/>
                          <a:cs typeface="Arial" panose="020B0604020202020204" pitchFamily="34" charset="0"/>
                        </a:rPr>
                        <a:t> made for each $1 invested in the business has fallen.3</a:t>
                      </a:r>
                    </a:p>
                    <a:p>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This must be because either net profit has fallen</a:t>
                      </a:r>
                      <a:r>
                        <a:rPr lang="en-US" sz="1600" baseline="0" dirty="0" smtClean="0">
                          <a:latin typeface="Arial" panose="020B0604020202020204" pitchFamily="34" charset="0"/>
                          <a:cs typeface="Arial" panose="020B0604020202020204" pitchFamily="34" charset="0"/>
                        </a:rPr>
                        <a:t> or capital employed has increased, this could mean that the managers of the business have invested more, hoping to make higher profit in the future.</a:t>
                      </a:r>
                      <a:endParaRPr lang="en-GB" sz="1600" dirty="0">
                        <a:latin typeface="Arial" panose="020B0604020202020204" pitchFamily="34" charset="0"/>
                        <a:cs typeface="Arial" panose="020B0604020202020204" pitchFamily="34" charset="0"/>
                      </a:endParaRPr>
                    </a:p>
                  </a:txBody>
                  <a:tcPr/>
                </a:tc>
              </a:tr>
            </a:tbl>
          </a:graphicData>
        </a:graphic>
      </p:graphicFrame>
      <p:sp>
        <p:nvSpPr>
          <p:cNvPr id="7"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58414087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9268" y="1124744"/>
            <a:ext cx="8521203" cy="5632311"/>
          </a:xfrm>
          <a:prstGeom prst="rect">
            <a:avLst/>
          </a:prstGeom>
        </p:spPr>
        <p:txBody>
          <a:bodyPr wrap="square">
            <a:spAutoFit/>
          </a:bodyPr>
          <a:lstStyle/>
          <a:p>
            <a:pPr>
              <a:buClr>
                <a:srgbClr val="00B050"/>
              </a:buClr>
            </a:pPr>
            <a:r>
              <a:rPr lang="en-US" sz="2400" b="1" dirty="0" smtClean="0">
                <a:solidFill>
                  <a:srgbClr val="FF0000"/>
                </a:solidFill>
              </a:rPr>
              <a:t>Task 2.4– Enders Computing Ltd – Profitability</a:t>
            </a:r>
          </a:p>
          <a:p>
            <a:pPr marL="285750" indent="-285750">
              <a:buClr>
                <a:srgbClr val="00B050"/>
              </a:buClr>
              <a:buFont typeface="Wingdings 3" panose="05040102010807070707" pitchFamily="18" charset="2"/>
              <a:buChar char=""/>
            </a:pPr>
            <a:endParaRPr lang="en-US" sz="2400" dirty="0">
              <a:solidFill>
                <a:srgbClr val="FF0000"/>
              </a:solidFill>
            </a:endParaRPr>
          </a:p>
          <a:p>
            <a:pPr marL="285750" indent="-285750">
              <a:buClr>
                <a:srgbClr val="00B050"/>
              </a:buClr>
              <a:buFont typeface="Wingdings 3" panose="05040102010807070707" pitchFamily="18" charset="2"/>
              <a:buChar char=""/>
            </a:pPr>
            <a:endParaRPr lang="en-US" sz="2400" dirty="0" smtClean="0">
              <a:solidFill>
                <a:srgbClr val="FF0000"/>
              </a:solidFill>
            </a:endParaRPr>
          </a:p>
          <a:p>
            <a:pPr marL="285750" indent="-285750">
              <a:buClr>
                <a:srgbClr val="00B050"/>
              </a:buClr>
              <a:buFont typeface="Wingdings 3" panose="05040102010807070707" pitchFamily="18" charset="2"/>
              <a:buChar char=""/>
            </a:pPr>
            <a:endParaRPr lang="en-US" sz="2400" dirty="0">
              <a:solidFill>
                <a:srgbClr val="FF0000"/>
              </a:solidFill>
            </a:endParaRPr>
          </a:p>
          <a:p>
            <a:pPr marL="285750" indent="-285750">
              <a:buClr>
                <a:srgbClr val="00B050"/>
              </a:buClr>
              <a:buFont typeface="Wingdings 3" panose="05040102010807070707" pitchFamily="18" charset="2"/>
              <a:buChar char=""/>
            </a:pPr>
            <a:endParaRPr lang="en-US" sz="2400" dirty="0" smtClean="0">
              <a:solidFill>
                <a:srgbClr val="FF0000"/>
              </a:solidFill>
            </a:endParaRPr>
          </a:p>
          <a:p>
            <a:pPr marL="285750" indent="-285750">
              <a:buClr>
                <a:srgbClr val="00B050"/>
              </a:buClr>
              <a:buFont typeface="Wingdings 3" panose="05040102010807070707" pitchFamily="18" charset="2"/>
              <a:buChar char=""/>
            </a:pPr>
            <a:endParaRPr lang="en-US" sz="2400" dirty="0">
              <a:solidFill>
                <a:srgbClr val="FF0000"/>
              </a:solidFill>
            </a:endParaRPr>
          </a:p>
          <a:p>
            <a:pPr marL="285750" indent="-285750">
              <a:buClr>
                <a:srgbClr val="00B050"/>
              </a:buClr>
              <a:buFont typeface="Wingdings 3" panose="05040102010807070707" pitchFamily="18" charset="2"/>
              <a:buChar char=""/>
            </a:pPr>
            <a:endParaRPr lang="en-US" sz="2400" dirty="0" smtClean="0">
              <a:solidFill>
                <a:srgbClr val="FF0000"/>
              </a:solidFill>
            </a:endParaRPr>
          </a:p>
          <a:p>
            <a:pPr marL="457200" indent="-457200">
              <a:buClr>
                <a:srgbClr val="00B050"/>
              </a:buClr>
              <a:buFont typeface="+mj-lt"/>
              <a:buAutoNum type="alphaLcParenR"/>
            </a:pPr>
            <a:r>
              <a:rPr lang="en-US" sz="2400" dirty="0" smtClean="0">
                <a:solidFill>
                  <a:srgbClr val="FF0000"/>
                </a:solidFill>
              </a:rPr>
              <a:t>Using the 2014 accounting information above for Enders Computing Ltd. calculate:</a:t>
            </a:r>
          </a:p>
          <a:p>
            <a:pPr marL="633413" indent="-285750">
              <a:buClr>
                <a:srgbClr val="00B050"/>
              </a:buClr>
              <a:buFont typeface="Arial" panose="020B0604020202020204" pitchFamily="34" charset="0"/>
              <a:buChar char="•"/>
            </a:pPr>
            <a:r>
              <a:rPr lang="en-US" sz="2400" dirty="0" smtClean="0">
                <a:solidFill>
                  <a:srgbClr val="FF0000"/>
                </a:solidFill>
              </a:rPr>
              <a:t>Return on Capital Employed</a:t>
            </a:r>
          </a:p>
          <a:p>
            <a:pPr marL="633413" indent="-285750">
              <a:buClr>
                <a:srgbClr val="00B050"/>
              </a:buClr>
              <a:buFont typeface="Arial" panose="020B0604020202020204" pitchFamily="34" charset="0"/>
              <a:buChar char="•"/>
            </a:pPr>
            <a:r>
              <a:rPr lang="en-US" sz="2400" dirty="0" smtClean="0">
                <a:solidFill>
                  <a:srgbClr val="FF0000"/>
                </a:solidFill>
              </a:rPr>
              <a:t>Gross Profit Margin</a:t>
            </a:r>
          </a:p>
          <a:p>
            <a:pPr marL="633413" indent="-285750">
              <a:buClr>
                <a:srgbClr val="00B050"/>
              </a:buClr>
              <a:buFont typeface="Arial" panose="020B0604020202020204" pitchFamily="34" charset="0"/>
              <a:buChar char="•"/>
            </a:pPr>
            <a:r>
              <a:rPr lang="en-US" sz="2400" dirty="0" smtClean="0">
                <a:solidFill>
                  <a:srgbClr val="FF0000"/>
                </a:solidFill>
              </a:rPr>
              <a:t>Net profit margin</a:t>
            </a:r>
          </a:p>
          <a:p>
            <a:pPr marL="457200" indent="-457200">
              <a:buClr>
                <a:srgbClr val="00B050"/>
              </a:buClr>
              <a:buFont typeface="+mj-lt"/>
              <a:buAutoNum type="alphaLcParenR" startAt="2"/>
            </a:pPr>
            <a:r>
              <a:rPr lang="en-US" sz="2400" dirty="0" smtClean="0">
                <a:solidFill>
                  <a:srgbClr val="FF0000"/>
                </a:solidFill>
              </a:rPr>
              <a:t>Refer to your results and the case studies on previous slides. Do you feel that the company performed better in 2014 than 2015? Give reasons for your answer.</a:t>
            </a:r>
          </a:p>
        </p:txBody>
      </p:sp>
      <p:graphicFrame>
        <p:nvGraphicFramePr>
          <p:cNvPr id="3" name="Table 2"/>
          <p:cNvGraphicFramePr>
            <a:graphicFrameLocks noGrp="1"/>
          </p:cNvGraphicFramePr>
          <p:nvPr>
            <p:extLst>
              <p:ext uri="{D42A27DB-BD31-4B8C-83A1-F6EECF244321}">
                <p14:modId xmlns:p14="http://schemas.microsoft.com/office/powerpoint/2010/main" val="3189369102"/>
              </p:ext>
            </p:extLst>
          </p:nvPr>
        </p:nvGraphicFramePr>
        <p:xfrm>
          <a:off x="314367" y="1680822"/>
          <a:ext cx="8506104" cy="2014114"/>
        </p:xfrm>
        <a:graphic>
          <a:graphicData uri="http://schemas.openxmlformats.org/drawingml/2006/table">
            <a:tbl>
              <a:tblPr firstRow="1" bandRow="1">
                <a:tableStyleId>{5C22544A-7EE6-4342-B048-85BDC9FD1C3A}</a:tableStyleId>
              </a:tblPr>
              <a:tblGrid>
                <a:gridCol w="5625785"/>
                <a:gridCol w="2880319"/>
              </a:tblGrid>
              <a:tr h="429154">
                <a:tc>
                  <a:txBody>
                    <a:bodyPr/>
                    <a:lstStyle/>
                    <a:p>
                      <a:r>
                        <a:rPr lang="en-US" sz="1800" dirty="0" smtClean="0">
                          <a:latin typeface="Arial" panose="020B0604020202020204" pitchFamily="34" charset="0"/>
                          <a:cs typeface="Arial" panose="020B0604020202020204" pitchFamily="34" charset="0"/>
                        </a:rPr>
                        <a:t>Enders Computing Ltd. 2014 accounts summary</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$m</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457">
                <a:tc>
                  <a:txBody>
                    <a:bodyPr/>
                    <a:lstStyle/>
                    <a:p>
                      <a:pPr>
                        <a:spcAft>
                          <a:spcPts val="600"/>
                        </a:spcAft>
                      </a:pPr>
                      <a:r>
                        <a:rPr lang="en-US" sz="2000" dirty="0" smtClean="0">
                          <a:latin typeface="Arial" panose="020B0604020202020204" pitchFamily="34" charset="0"/>
                          <a:cs typeface="Arial" panose="020B0604020202020204" pitchFamily="34" charset="0"/>
                        </a:rPr>
                        <a:t>Sales Revenue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1200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457">
                <a:tc>
                  <a:txBody>
                    <a:bodyPr/>
                    <a:lstStyle/>
                    <a:p>
                      <a:pPr>
                        <a:spcAft>
                          <a:spcPts val="600"/>
                        </a:spcAft>
                      </a:pPr>
                      <a:r>
                        <a:rPr lang="en-US" sz="2000" dirty="0" smtClean="0">
                          <a:latin typeface="Arial" panose="020B0604020202020204" pitchFamily="34" charset="0"/>
                          <a:cs typeface="Arial" panose="020B0604020202020204" pitchFamily="34" charset="0"/>
                        </a:rPr>
                        <a:t>Gross</a:t>
                      </a:r>
                      <a:r>
                        <a:rPr lang="en-US" sz="2000" baseline="0" dirty="0" smtClean="0">
                          <a:latin typeface="Arial" panose="020B0604020202020204" pitchFamily="34" charset="0"/>
                          <a:cs typeface="Arial" panose="020B0604020202020204" pitchFamily="34" charset="0"/>
                        </a:rPr>
                        <a:t> Profit</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450</a:t>
                      </a:r>
                      <a:endParaRPr lang="en-GB" sz="20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457">
                <a:tc>
                  <a:txBody>
                    <a:bodyPr/>
                    <a:lstStyle/>
                    <a:p>
                      <a:pPr>
                        <a:spcAft>
                          <a:spcPts val="600"/>
                        </a:spcAft>
                      </a:pPr>
                      <a:r>
                        <a:rPr lang="en-US" sz="2000" dirty="0" smtClean="0">
                          <a:latin typeface="Arial" panose="020B0604020202020204" pitchFamily="34" charset="0"/>
                          <a:cs typeface="Arial" panose="020B0604020202020204" pitchFamily="34" charset="0"/>
                        </a:rPr>
                        <a:t>Net Profit</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220</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457">
                <a:tc>
                  <a:txBody>
                    <a:bodyPr/>
                    <a:lstStyle/>
                    <a:p>
                      <a:pPr>
                        <a:spcAft>
                          <a:spcPts val="600"/>
                        </a:spcAft>
                      </a:pPr>
                      <a:r>
                        <a:rPr lang="en-US" sz="2000" dirty="0" smtClean="0">
                          <a:latin typeface="Arial" panose="020B0604020202020204" pitchFamily="34" charset="0"/>
                          <a:cs typeface="Arial" panose="020B0604020202020204" pitchFamily="34" charset="0"/>
                        </a:rPr>
                        <a:t>Capital Employed</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965</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Box 5">
            <a:hlinkClick r:id="rId3" action="ppaction://hlinkfile"/>
          </p:cNvPr>
          <p:cNvSpPr txBox="1"/>
          <p:nvPr/>
        </p:nvSpPr>
        <p:spPr>
          <a:xfrm>
            <a:off x="8460432" y="3933056"/>
            <a:ext cx="360040" cy="769441"/>
          </a:xfrm>
          <a:prstGeom prst="rect">
            <a:avLst/>
          </a:prstGeom>
          <a:noFill/>
        </p:spPr>
        <p:txBody>
          <a:bodyPr wrap="square" rtlCol="0">
            <a:spAutoFit/>
          </a:bodyPr>
          <a:lstStyle/>
          <a:p>
            <a:r>
              <a:rPr lang="en-US" sz="4400" dirty="0" smtClean="0">
                <a:solidFill>
                  <a:srgbClr val="FF0000"/>
                </a:solidFill>
              </a:rPr>
              <a:t>?</a:t>
            </a:r>
            <a:endParaRPr lang="en-GB"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329584448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46816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500" dirty="0" smtClean="0"/>
              <a:t>This measures a very important feature of a business. Liquidity is the ability of a business to pay back its short-term debts. If a business cannot pay its suppliers for materials that are important to production or if the business cannot repay an overdraft when required to, it is said to be </a:t>
            </a:r>
            <a:r>
              <a:rPr lang="en-US" sz="1500" b="1" dirty="0" smtClean="0">
                <a:solidFill>
                  <a:srgbClr val="FF0000"/>
                </a:solidFill>
              </a:rPr>
              <a:t>illiquid</a:t>
            </a:r>
            <a:r>
              <a:rPr lang="en-US" sz="1500" dirty="0" smtClean="0"/>
              <a:t>. The businesses it owes money to may force it to stop trading and sell its assets so that the debts are repaid.</a:t>
            </a:r>
          </a:p>
          <a:p>
            <a:pPr marL="285750" indent="-285750">
              <a:buClr>
                <a:srgbClr val="00B050"/>
              </a:buClr>
              <a:buFont typeface="Wingdings 3" panose="05040102010807070707" pitchFamily="18" charset="2"/>
              <a:buChar char=""/>
            </a:pPr>
            <a:r>
              <a:rPr lang="en-US" sz="1500" dirty="0" smtClean="0"/>
              <a:t>Two commonly used Liquidity Ratios are:</a:t>
            </a:r>
          </a:p>
          <a:p>
            <a:pPr marL="342900" indent="-342900">
              <a:buClr>
                <a:srgbClr val="00B050"/>
              </a:buClr>
              <a:buFont typeface="+mj-lt"/>
              <a:buAutoNum type="arabicParenR"/>
            </a:pPr>
            <a:r>
              <a:rPr lang="en-US" sz="1500" b="1" dirty="0" smtClean="0"/>
              <a:t>Current Ratio</a:t>
            </a:r>
          </a:p>
          <a:p>
            <a:pPr marL="574675" lvl="0" indent="-342900">
              <a:buClr>
                <a:srgbClr val="00B050"/>
              </a:buClr>
              <a:buFont typeface="+mj-lt"/>
              <a:buAutoNum type="arabicParenR"/>
            </a:pPr>
            <a:endParaRPr lang="en-US" sz="1600" b="1" dirty="0">
              <a:solidFill>
                <a:srgbClr val="0070C0"/>
              </a:solidFill>
            </a:endParaRPr>
          </a:p>
          <a:p>
            <a:pPr lvl="0" algn="ctr">
              <a:lnSpc>
                <a:spcPts val="1000"/>
              </a:lnSpc>
              <a:buClr>
                <a:srgbClr val="00B050"/>
              </a:buClr>
              <a:tabLst>
                <a:tab pos="2919413" algn="l"/>
              </a:tabLst>
            </a:pPr>
            <a:r>
              <a:rPr lang="en-US" sz="1600" b="1" dirty="0" smtClean="0">
                <a:solidFill>
                  <a:srgbClr val="FF0000"/>
                </a:solidFill>
              </a:rPr>
              <a:t>                  </a:t>
            </a:r>
            <a:r>
              <a:rPr lang="en-US" sz="1600" b="1" u="sng" dirty="0" smtClean="0">
                <a:solidFill>
                  <a:srgbClr val="FF0000"/>
                </a:solidFill>
              </a:rPr>
              <a:t>  Current Assets  </a:t>
            </a:r>
            <a:r>
              <a:rPr lang="en-US" sz="1600" b="1" u="sng" dirty="0" smtClean="0">
                <a:solidFill>
                  <a:prstClr val="white"/>
                </a:solidFill>
              </a:rPr>
              <a:t>.</a:t>
            </a:r>
            <a:endParaRPr lang="en-US" sz="1600" b="1" u="sng" dirty="0">
              <a:solidFill>
                <a:prstClr val="white"/>
              </a:solidFill>
            </a:endParaRPr>
          </a:p>
          <a:p>
            <a:pPr marL="2168525" lvl="0">
              <a:lnSpc>
                <a:spcPts val="1000"/>
              </a:lnSpc>
              <a:buClr>
                <a:srgbClr val="00B050"/>
              </a:buClr>
              <a:tabLst>
                <a:tab pos="3997325" algn="l"/>
              </a:tabLst>
            </a:pPr>
            <a:r>
              <a:rPr lang="en-US" sz="1600" b="1" dirty="0" smtClean="0">
                <a:solidFill>
                  <a:srgbClr val="FF0000"/>
                </a:solidFill>
              </a:rPr>
              <a:t>Current Ratio = </a:t>
            </a:r>
            <a:endParaRPr lang="en-US" sz="1600" b="1" dirty="0">
              <a:solidFill>
                <a:srgbClr val="FF0000"/>
              </a:solidFill>
            </a:endParaRPr>
          </a:p>
          <a:p>
            <a:pPr lvl="0" algn="ctr">
              <a:lnSpc>
                <a:spcPts val="1000"/>
              </a:lnSpc>
              <a:buClr>
                <a:srgbClr val="00B050"/>
              </a:buClr>
              <a:tabLst>
                <a:tab pos="3317875" algn="l"/>
              </a:tabLst>
            </a:pPr>
            <a:r>
              <a:rPr lang="en-US" sz="1600" b="1" dirty="0" smtClean="0">
                <a:solidFill>
                  <a:srgbClr val="FF0000"/>
                </a:solidFill>
              </a:rPr>
              <a:t>                 Current Liabilities</a:t>
            </a:r>
            <a:endParaRPr lang="en-US" sz="1600" dirty="0" smtClean="0"/>
          </a:p>
          <a:p>
            <a:pPr>
              <a:buClr>
                <a:srgbClr val="00B050"/>
              </a:buClr>
            </a:pPr>
            <a:r>
              <a:rPr lang="en-US" sz="1500" b="1" dirty="0" smtClean="0">
                <a:solidFill>
                  <a:srgbClr val="0070C0"/>
                </a:solidFill>
              </a:rPr>
              <a:t>Case Study Example</a:t>
            </a:r>
          </a:p>
          <a:p>
            <a:pPr marL="342900" indent="-342900">
              <a:buClr>
                <a:srgbClr val="00B050"/>
              </a:buClr>
              <a:buFont typeface="Wingdings 3" panose="05040102010807070707" pitchFamily="18" charset="2"/>
              <a:buChar char=""/>
            </a:pPr>
            <a:r>
              <a:rPr lang="en-US" sz="1500" dirty="0" smtClean="0">
                <a:solidFill>
                  <a:srgbClr val="0070C0"/>
                </a:solidFill>
              </a:rPr>
              <a:t>Enders Computing Ltd. Had current assets valued at $125m in 2015 and current liabilities of $100m</a:t>
            </a:r>
          </a:p>
          <a:p>
            <a:pPr algn="ctr">
              <a:lnSpc>
                <a:spcPts val="1200"/>
              </a:lnSpc>
              <a:buClr>
                <a:srgbClr val="00B050"/>
              </a:buClr>
              <a:tabLst>
                <a:tab pos="2919413" algn="l"/>
              </a:tabLst>
            </a:pPr>
            <a:endParaRPr lang="en-US" sz="1600" b="1" dirty="0" smtClean="0">
              <a:solidFill>
                <a:srgbClr val="FF0000"/>
              </a:solidFill>
            </a:endParaRPr>
          </a:p>
          <a:p>
            <a:pPr algn="ctr">
              <a:lnSpc>
                <a:spcPts val="700"/>
              </a:lnSpc>
              <a:buClr>
                <a:srgbClr val="00B050"/>
              </a:buClr>
              <a:tabLst>
                <a:tab pos="2919413" algn="l"/>
              </a:tabLst>
            </a:pPr>
            <a:r>
              <a:rPr lang="en-US" sz="1600" b="1" dirty="0" smtClean="0">
                <a:solidFill>
                  <a:srgbClr val="FF0000"/>
                </a:solidFill>
              </a:rPr>
              <a:t>   </a:t>
            </a:r>
            <a:r>
              <a:rPr lang="en-US" sz="1600" b="1" u="sng" dirty="0" smtClean="0">
                <a:solidFill>
                  <a:srgbClr val="FF0000"/>
                </a:solidFill>
              </a:rPr>
              <a:t> 125 </a:t>
            </a:r>
            <a:r>
              <a:rPr lang="en-US" sz="1600" b="1" u="sng" dirty="0" smtClean="0">
                <a:solidFill>
                  <a:schemeClr val="bg1"/>
                </a:solidFill>
              </a:rPr>
              <a:t>.</a:t>
            </a:r>
          </a:p>
          <a:p>
            <a:pPr marL="2344738">
              <a:lnSpc>
                <a:spcPts val="700"/>
              </a:lnSpc>
              <a:buClr>
                <a:srgbClr val="00B050"/>
              </a:buClr>
              <a:tabLst>
                <a:tab pos="2919413" algn="l"/>
                <a:tab pos="4572000" algn="l"/>
              </a:tabLst>
            </a:pPr>
            <a:r>
              <a:rPr lang="en-US" sz="1600" b="1" dirty="0" smtClean="0">
                <a:solidFill>
                  <a:srgbClr val="FF0000"/>
                </a:solidFill>
              </a:rPr>
              <a:t>Current Ratio =	= </a:t>
            </a:r>
            <a:r>
              <a:rPr lang="en-US" sz="1600" b="1" dirty="0">
                <a:solidFill>
                  <a:srgbClr val="FF0000"/>
                </a:solidFill>
              </a:rPr>
              <a:t>21.5</a:t>
            </a:r>
          </a:p>
          <a:p>
            <a:pPr marL="2168525">
              <a:lnSpc>
                <a:spcPts val="700"/>
              </a:lnSpc>
              <a:buClr>
                <a:srgbClr val="00B050"/>
              </a:buClr>
              <a:tabLst>
                <a:tab pos="2919413" algn="l"/>
              </a:tabLst>
            </a:pPr>
            <a:endParaRPr lang="en-US" sz="1600" b="1" dirty="0" smtClean="0">
              <a:solidFill>
                <a:srgbClr val="FF0000"/>
              </a:solidFill>
            </a:endParaRPr>
          </a:p>
          <a:p>
            <a:pPr algn="ctr">
              <a:lnSpc>
                <a:spcPts val="700"/>
              </a:lnSpc>
              <a:buClr>
                <a:srgbClr val="00B050"/>
              </a:buClr>
              <a:tabLst>
                <a:tab pos="2919413" algn="l"/>
              </a:tabLst>
            </a:pPr>
            <a:r>
              <a:rPr lang="en-US" sz="1600" b="1" dirty="0" smtClean="0">
                <a:solidFill>
                  <a:srgbClr val="FF0000"/>
                </a:solidFill>
              </a:rPr>
              <a:t>  100</a:t>
            </a:r>
          </a:p>
          <a:p>
            <a:pPr algn="ctr">
              <a:lnSpc>
                <a:spcPts val="1200"/>
              </a:lnSpc>
              <a:buClr>
                <a:srgbClr val="00B050"/>
              </a:buClr>
              <a:tabLst>
                <a:tab pos="2919413" algn="l"/>
              </a:tabLst>
            </a:pPr>
            <a:endParaRPr lang="en-US" sz="1600" b="1" u="sng" dirty="0" smtClean="0">
              <a:solidFill>
                <a:srgbClr val="FF0000"/>
              </a:solidFill>
            </a:endParaRPr>
          </a:p>
          <a:p>
            <a:pPr marL="342900" indent="-342900">
              <a:buClr>
                <a:srgbClr val="00B050"/>
              </a:buClr>
              <a:buFont typeface="Wingdings 3" panose="05040102010807070707" pitchFamily="18" charset="2"/>
              <a:buChar char=""/>
            </a:pPr>
            <a:r>
              <a:rPr lang="en-US" sz="1570" dirty="0" smtClean="0">
                <a:solidFill>
                  <a:srgbClr val="0070C0"/>
                </a:solidFill>
              </a:rPr>
              <a:t>This result means that the business could only just pay off all of its short-term debts from current assets. This is an acceptable result but a really ‘safe’ current ration would be between 1.5 and 2. If the current ratio is less than 1, it would mean that the business could have real cash flow problems. It could not pay off its short-term debts from current assets.</a:t>
            </a:r>
          </a:p>
          <a:p>
            <a:pPr marL="342900" indent="-342900">
              <a:buClr>
                <a:srgbClr val="00B050"/>
              </a:buClr>
              <a:buFont typeface="Wingdings 3" panose="05040102010807070707" pitchFamily="18" charset="2"/>
              <a:buChar char=""/>
            </a:pPr>
            <a:r>
              <a:rPr lang="en-US" sz="1570" dirty="0" smtClean="0">
                <a:solidFill>
                  <a:srgbClr val="0070C0"/>
                </a:solidFill>
              </a:rPr>
              <a:t>More effective analysis of liquidity is possible if results from previous years and other similar businesses are available. If the current ratio is very high, say over 2.0, it could mean that too much working capital is tied up in unprofitable current assets.</a:t>
            </a:r>
          </a:p>
        </p:txBody>
      </p:sp>
      <p:sp>
        <p:nvSpPr>
          <p:cNvPr id="6"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351968045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9268" y="1178715"/>
            <a:ext cx="8521203" cy="557588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a:solidFill>
                  <a:srgbClr val="0070C0"/>
                </a:solidFill>
              </a:rPr>
              <a:t>The current </a:t>
            </a:r>
            <a:r>
              <a:rPr lang="en-US" dirty="0" smtClean="0">
                <a:solidFill>
                  <a:srgbClr val="0070C0"/>
                </a:solidFill>
              </a:rPr>
              <a:t>ratio </a:t>
            </a:r>
            <a:r>
              <a:rPr lang="en-US" dirty="0">
                <a:solidFill>
                  <a:srgbClr val="0070C0"/>
                </a:solidFill>
              </a:rPr>
              <a:t>is very useful but it assumes that all current assets could be turned into cash quickly. This is not always the case, e.g. it might be very difficult to sell all inventories in a short period of time. </a:t>
            </a:r>
            <a:r>
              <a:rPr lang="en-US" dirty="0" smtClean="0">
                <a:solidFill>
                  <a:srgbClr val="0070C0"/>
                </a:solidFill>
              </a:rPr>
              <a:t>For </a:t>
            </a:r>
            <a:r>
              <a:rPr lang="en-US" dirty="0">
                <a:solidFill>
                  <a:srgbClr val="0070C0"/>
                </a:solidFill>
              </a:rPr>
              <a:t>this reason a second liquidity ratio is used</a:t>
            </a:r>
            <a:r>
              <a:rPr lang="en-US" dirty="0" smtClean="0">
                <a:solidFill>
                  <a:srgbClr val="0070C0"/>
                </a:solidFill>
              </a:rPr>
              <a:t>.</a:t>
            </a:r>
            <a:endParaRPr lang="en-US" dirty="0" smtClean="0"/>
          </a:p>
          <a:p>
            <a:pPr marL="342900" indent="-342900">
              <a:buClr>
                <a:srgbClr val="00B050"/>
              </a:buClr>
              <a:buFont typeface="+mj-lt"/>
              <a:buAutoNum type="arabicParenR" startAt="2"/>
            </a:pPr>
            <a:r>
              <a:rPr lang="en-US" b="1" dirty="0" smtClean="0"/>
              <a:t>Acid Test or Liquid Ratio</a:t>
            </a:r>
            <a:br>
              <a:rPr lang="en-US" b="1" dirty="0" smtClean="0"/>
            </a:br>
            <a:r>
              <a:rPr lang="en-US" dirty="0" smtClean="0"/>
              <a:t>this is calculated by the formula:</a:t>
            </a:r>
            <a:endParaRPr lang="en-US" b="1" dirty="0" smtClean="0"/>
          </a:p>
          <a:p>
            <a:pPr marL="574675" lvl="0" indent="-342900">
              <a:buClr>
                <a:srgbClr val="00B050"/>
              </a:buClr>
              <a:buFont typeface="+mj-lt"/>
              <a:buAutoNum type="arabicParenR" startAt="2"/>
            </a:pPr>
            <a:endParaRPr lang="en-US" b="1" dirty="0">
              <a:solidFill>
                <a:srgbClr val="0070C0"/>
              </a:solidFill>
            </a:endParaRPr>
          </a:p>
          <a:p>
            <a:pPr lvl="0" algn="ctr">
              <a:lnSpc>
                <a:spcPts val="1000"/>
              </a:lnSpc>
              <a:buClr>
                <a:srgbClr val="00B050"/>
              </a:buClr>
              <a:tabLst>
                <a:tab pos="3938588" algn="l"/>
              </a:tabLst>
            </a:pPr>
            <a:r>
              <a:rPr lang="en-US" b="1" dirty="0" smtClean="0">
                <a:solidFill>
                  <a:srgbClr val="FF0000"/>
                </a:solidFill>
              </a:rPr>
              <a:t>                  </a:t>
            </a:r>
            <a:r>
              <a:rPr lang="en-US" b="1" u="sng" dirty="0" smtClean="0">
                <a:solidFill>
                  <a:srgbClr val="FF0000"/>
                </a:solidFill>
              </a:rPr>
              <a:t>  Current Assets - inventories  </a:t>
            </a:r>
            <a:r>
              <a:rPr lang="en-US" b="1" u="sng" dirty="0" smtClean="0">
                <a:solidFill>
                  <a:prstClr val="white"/>
                </a:solidFill>
              </a:rPr>
              <a:t>.</a:t>
            </a:r>
            <a:endParaRPr lang="en-US" b="1" u="sng" dirty="0">
              <a:solidFill>
                <a:prstClr val="white"/>
              </a:solidFill>
            </a:endParaRPr>
          </a:p>
          <a:p>
            <a:pPr marL="1149350" lvl="0">
              <a:lnSpc>
                <a:spcPts val="1000"/>
              </a:lnSpc>
              <a:buClr>
                <a:srgbClr val="00B050"/>
              </a:buClr>
              <a:tabLst>
                <a:tab pos="3997325" algn="l"/>
              </a:tabLst>
            </a:pPr>
            <a:r>
              <a:rPr lang="en-US" b="1" dirty="0" smtClean="0">
                <a:solidFill>
                  <a:srgbClr val="FF0000"/>
                </a:solidFill>
              </a:rPr>
              <a:t>Acid test Ratio = </a:t>
            </a:r>
            <a:endParaRPr lang="en-US" b="1" dirty="0">
              <a:solidFill>
                <a:srgbClr val="FF0000"/>
              </a:solidFill>
            </a:endParaRPr>
          </a:p>
          <a:p>
            <a:pPr lvl="0" algn="ctr">
              <a:lnSpc>
                <a:spcPts val="1000"/>
              </a:lnSpc>
              <a:buClr>
                <a:srgbClr val="00B050"/>
              </a:buClr>
              <a:tabLst>
                <a:tab pos="3317875" algn="l"/>
              </a:tabLst>
            </a:pPr>
            <a:r>
              <a:rPr lang="en-US" b="1" dirty="0" smtClean="0">
                <a:solidFill>
                  <a:srgbClr val="FF0000"/>
                </a:solidFill>
              </a:rPr>
              <a:t>                 Current Liabilities</a:t>
            </a:r>
            <a:endParaRPr lang="en-US" dirty="0" smtClean="0"/>
          </a:p>
          <a:p>
            <a:pPr>
              <a:buClr>
                <a:srgbClr val="00B050"/>
              </a:buClr>
            </a:pPr>
            <a:r>
              <a:rPr lang="en-US" b="1" dirty="0" smtClean="0">
                <a:solidFill>
                  <a:srgbClr val="0070C0"/>
                </a:solidFill>
              </a:rPr>
              <a:t>Case Study Example</a:t>
            </a:r>
          </a:p>
          <a:p>
            <a:pPr marL="342900" indent="-342900">
              <a:buClr>
                <a:srgbClr val="00B050"/>
              </a:buClr>
              <a:buFont typeface="Wingdings 3" panose="05040102010807070707" pitchFamily="18" charset="2"/>
              <a:buChar char=""/>
            </a:pPr>
            <a:r>
              <a:rPr lang="en-US" dirty="0" smtClean="0">
                <a:solidFill>
                  <a:srgbClr val="0070C0"/>
                </a:solidFill>
              </a:rPr>
              <a:t>Enders Computing Ltd </a:t>
            </a:r>
            <a:r>
              <a:rPr lang="en-US" dirty="0">
                <a:solidFill>
                  <a:srgbClr val="0070C0"/>
                </a:solidFill>
              </a:rPr>
              <a:t>h</a:t>
            </a:r>
            <a:r>
              <a:rPr lang="en-US" dirty="0" smtClean="0">
                <a:solidFill>
                  <a:srgbClr val="0070C0"/>
                </a:solidFill>
              </a:rPr>
              <a:t>as $50m of inventories at the end of 2015. Its Acid Test Ratio can now be calculated:</a:t>
            </a:r>
          </a:p>
          <a:p>
            <a:pPr algn="ctr">
              <a:lnSpc>
                <a:spcPts val="1200"/>
              </a:lnSpc>
              <a:buClr>
                <a:srgbClr val="00B050"/>
              </a:buClr>
              <a:tabLst>
                <a:tab pos="2919413" algn="l"/>
              </a:tabLst>
            </a:pPr>
            <a:endParaRPr lang="en-US" b="1" dirty="0" smtClean="0">
              <a:solidFill>
                <a:srgbClr val="FF0000"/>
              </a:solidFill>
            </a:endParaRPr>
          </a:p>
          <a:p>
            <a:pPr algn="ctr">
              <a:lnSpc>
                <a:spcPts val="700"/>
              </a:lnSpc>
              <a:buClr>
                <a:srgbClr val="00B050"/>
              </a:buClr>
              <a:tabLst>
                <a:tab pos="2919413" algn="l"/>
              </a:tabLst>
            </a:pPr>
            <a:r>
              <a:rPr lang="en-US" b="1" dirty="0" smtClean="0">
                <a:solidFill>
                  <a:srgbClr val="FF0000"/>
                </a:solidFill>
              </a:rPr>
              <a:t>   </a:t>
            </a:r>
            <a:r>
              <a:rPr lang="en-US" b="1" u="sng" dirty="0" smtClean="0">
                <a:solidFill>
                  <a:srgbClr val="FF0000"/>
                </a:solidFill>
              </a:rPr>
              <a:t> 125 - 50 </a:t>
            </a:r>
            <a:r>
              <a:rPr lang="en-US" b="1" u="sng" dirty="0" smtClean="0">
                <a:solidFill>
                  <a:schemeClr val="bg1"/>
                </a:solidFill>
              </a:rPr>
              <a:t>.</a:t>
            </a:r>
          </a:p>
          <a:p>
            <a:pPr marL="1770063">
              <a:lnSpc>
                <a:spcPts val="700"/>
              </a:lnSpc>
              <a:buClr>
                <a:srgbClr val="00B050"/>
              </a:buClr>
              <a:tabLst>
                <a:tab pos="2919413" algn="l"/>
                <a:tab pos="4852988" algn="l"/>
              </a:tabLst>
            </a:pPr>
            <a:r>
              <a:rPr lang="en-US" b="1" dirty="0" smtClean="0">
                <a:solidFill>
                  <a:srgbClr val="FF0000"/>
                </a:solidFill>
              </a:rPr>
              <a:t>Acid Test Ratio =	= 0.75</a:t>
            </a:r>
            <a:endParaRPr lang="en-US" b="1" dirty="0">
              <a:solidFill>
                <a:srgbClr val="FF0000"/>
              </a:solidFill>
            </a:endParaRPr>
          </a:p>
          <a:p>
            <a:pPr marL="2168525">
              <a:lnSpc>
                <a:spcPts val="700"/>
              </a:lnSpc>
              <a:buClr>
                <a:srgbClr val="00B050"/>
              </a:buClr>
              <a:tabLst>
                <a:tab pos="2919413" algn="l"/>
              </a:tabLst>
            </a:pPr>
            <a:endParaRPr lang="en-US" b="1" dirty="0" smtClean="0">
              <a:solidFill>
                <a:srgbClr val="FF0000"/>
              </a:solidFill>
            </a:endParaRPr>
          </a:p>
          <a:p>
            <a:pPr algn="ctr">
              <a:lnSpc>
                <a:spcPts val="700"/>
              </a:lnSpc>
              <a:buClr>
                <a:srgbClr val="00B050"/>
              </a:buClr>
              <a:tabLst>
                <a:tab pos="2919413" algn="l"/>
              </a:tabLst>
            </a:pPr>
            <a:r>
              <a:rPr lang="en-US" b="1" dirty="0" smtClean="0">
                <a:solidFill>
                  <a:srgbClr val="FF0000"/>
                </a:solidFill>
              </a:rPr>
              <a:t>  100</a:t>
            </a:r>
          </a:p>
          <a:p>
            <a:pPr algn="ctr">
              <a:lnSpc>
                <a:spcPts val="1200"/>
              </a:lnSpc>
              <a:buClr>
                <a:srgbClr val="00B050"/>
              </a:buClr>
              <a:tabLst>
                <a:tab pos="2919413" algn="l"/>
              </a:tabLst>
            </a:pPr>
            <a:endParaRPr lang="en-US" b="1" u="sng" dirty="0" smtClean="0">
              <a:solidFill>
                <a:srgbClr val="FF0000"/>
              </a:solidFill>
            </a:endParaRPr>
          </a:p>
          <a:p>
            <a:pPr marL="342900" indent="-342900">
              <a:buClr>
                <a:srgbClr val="00B050"/>
              </a:buClr>
              <a:buFont typeface="Wingdings 3" panose="05040102010807070707" pitchFamily="18" charset="2"/>
              <a:buChar char=""/>
            </a:pPr>
            <a:r>
              <a:rPr lang="en-US" dirty="0" smtClean="0">
                <a:solidFill>
                  <a:srgbClr val="0070C0"/>
                </a:solidFill>
              </a:rPr>
              <a:t>A result of 1 would mean that the company could just pay off its short-term debts from its most liquid assets. This is usually considered to be a good Acid test result. This result of 0.75 means that it cannot do this. This might be worrying for the management and steps may have to be taken to improve the liquidity of the business – i.e. reduce the level of inventories by selling some for cash.</a:t>
            </a:r>
          </a:p>
        </p:txBody>
      </p:sp>
      <p:sp>
        <p:nvSpPr>
          <p:cNvPr id="6"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Tree>
    <p:extLst>
      <p:ext uri="{BB962C8B-B14F-4D97-AF65-F5344CB8AC3E}">
        <p14:creationId xmlns:p14="http://schemas.microsoft.com/office/powerpoint/2010/main" val="271055485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8155" y="1052736"/>
            <a:ext cx="8532316" cy="55399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00" dirty="0" smtClean="0"/>
              <a:t>One liquidity ratio result is not very useful. When a ratio result is compared with others, then some effective analysis can be done. Here are some examples taken from the same business:</a:t>
            </a:r>
          </a:p>
        </p:txBody>
      </p:sp>
      <p:sp>
        <p:nvSpPr>
          <p:cNvPr id="3" name="TextBox 2"/>
          <p:cNvSpPr txBox="1"/>
          <p:nvPr/>
        </p:nvSpPr>
        <p:spPr>
          <a:xfrm>
            <a:off x="251520" y="4293096"/>
            <a:ext cx="8568951" cy="2462213"/>
          </a:xfrm>
          <a:prstGeom prst="rect">
            <a:avLst/>
          </a:prstGeom>
          <a:noFill/>
          <a:ln w="38100">
            <a:noFill/>
          </a:ln>
        </p:spPr>
        <p:txBody>
          <a:bodyPr wrap="square" rtlCol="0">
            <a:spAutoFit/>
          </a:bodyPr>
          <a:lstStyle/>
          <a:p>
            <a:pPr>
              <a:buClr>
                <a:srgbClr val="00B050"/>
              </a:buClr>
            </a:pPr>
            <a:r>
              <a:rPr lang="en-US" sz="1400" b="1" dirty="0" smtClean="0">
                <a:solidFill>
                  <a:srgbClr val="FF0000"/>
                </a:solidFill>
              </a:rPr>
              <a:t>Task 2.5 - </a:t>
            </a:r>
            <a:r>
              <a:rPr lang="en-US" sz="1400" dirty="0">
                <a:solidFill>
                  <a:srgbClr val="FF0000"/>
                </a:solidFill>
              </a:rPr>
              <a:t>Using the case study above:</a:t>
            </a:r>
          </a:p>
          <a:p>
            <a:pPr marL="515938" indent="-280988">
              <a:buClr>
                <a:srgbClr val="00B050"/>
              </a:buClr>
              <a:buFont typeface="+mj-lt"/>
              <a:buAutoNum type="alphaLcParenR"/>
              <a:tabLst>
                <a:tab pos="8164513" algn="r"/>
              </a:tabLst>
            </a:pPr>
            <a:r>
              <a:rPr lang="en-US" sz="1400" dirty="0">
                <a:solidFill>
                  <a:srgbClr val="FF0000"/>
                </a:solidFill>
              </a:rPr>
              <a:t>Do you think the management of </a:t>
            </a:r>
            <a:r>
              <a:rPr lang="en-US" sz="1400" dirty="0" smtClean="0">
                <a:solidFill>
                  <a:srgbClr val="FF0000"/>
                </a:solidFill>
              </a:rPr>
              <a:t>End Roth </a:t>
            </a:r>
            <a:r>
              <a:rPr lang="en-US" sz="1400" dirty="0">
                <a:solidFill>
                  <a:srgbClr val="FF0000"/>
                </a:solidFill>
              </a:rPr>
              <a:t>Hotels should be satisfies with the profitability of the company? Justify your answer. </a:t>
            </a:r>
            <a:r>
              <a:rPr lang="en-US" sz="1400" dirty="0" smtClean="0">
                <a:solidFill>
                  <a:srgbClr val="FF0000"/>
                </a:solidFill>
              </a:rPr>
              <a:t>	[</a:t>
            </a:r>
            <a:r>
              <a:rPr lang="en-US" sz="1400" dirty="0">
                <a:solidFill>
                  <a:srgbClr val="FF0000"/>
                </a:solidFill>
              </a:rPr>
              <a:t>2]</a:t>
            </a:r>
          </a:p>
          <a:p>
            <a:pPr marL="515938" indent="-280988">
              <a:buClr>
                <a:srgbClr val="00B050"/>
              </a:buClr>
              <a:buFont typeface="+mj-lt"/>
              <a:buAutoNum type="alphaLcParenR"/>
              <a:tabLst>
                <a:tab pos="8164513" algn="r"/>
              </a:tabLst>
            </a:pPr>
            <a:r>
              <a:rPr lang="en-US" sz="1400" dirty="0">
                <a:solidFill>
                  <a:srgbClr val="FF0000"/>
                </a:solidFill>
              </a:rPr>
              <a:t>Explain why comparing these ratio results with other hotel companies would be useful for </a:t>
            </a:r>
            <a:r>
              <a:rPr lang="en-US" sz="1400" dirty="0" smtClean="0">
                <a:solidFill>
                  <a:srgbClr val="FF0000"/>
                </a:solidFill>
              </a:rPr>
              <a:t>End Roth </a:t>
            </a:r>
            <a:r>
              <a:rPr lang="en-US" sz="1400" dirty="0">
                <a:solidFill>
                  <a:srgbClr val="FF0000"/>
                </a:solidFill>
              </a:rPr>
              <a:t>Hotels management. </a:t>
            </a:r>
            <a:r>
              <a:rPr lang="en-US" sz="1400" dirty="0" smtClean="0">
                <a:solidFill>
                  <a:srgbClr val="FF0000"/>
                </a:solidFill>
              </a:rPr>
              <a:t>	[</a:t>
            </a:r>
            <a:r>
              <a:rPr lang="en-US" sz="1400" dirty="0">
                <a:solidFill>
                  <a:srgbClr val="FF0000"/>
                </a:solidFill>
              </a:rPr>
              <a:t>2]</a:t>
            </a:r>
          </a:p>
          <a:p>
            <a:pPr marL="515938" indent="-280988">
              <a:buClr>
                <a:srgbClr val="00B050"/>
              </a:buClr>
              <a:buFont typeface="+mj-lt"/>
              <a:buAutoNum type="alphaLcParenR"/>
              <a:tabLst>
                <a:tab pos="8164513" algn="r"/>
              </a:tabLst>
            </a:pPr>
            <a:r>
              <a:rPr lang="en-US" sz="1400" dirty="0">
                <a:solidFill>
                  <a:srgbClr val="FF0000"/>
                </a:solidFill>
              </a:rPr>
              <a:t>Do you think that End Roth</a:t>
            </a:r>
            <a:r>
              <a:rPr lang="en-US" sz="1400" dirty="0" smtClean="0">
                <a:solidFill>
                  <a:srgbClr val="FF0000"/>
                </a:solidFill>
              </a:rPr>
              <a:t> </a:t>
            </a:r>
            <a:r>
              <a:rPr lang="en-US" sz="1400" dirty="0">
                <a:solidFill>
                  <a:srgbClr val="FF0000"/>
                </a:solidFill>
              </a:rPr>
              <a:t>hotel’s bank and creditors should be satisfied with the liquidity of the company. Justify your answer. </a:t>
            </a:r>
            <a:r>
              <a:rPr lang="en-US" sz="1400" dirty="0" smtClean="0">
                <a:solidFill>
                  <a:srgbClr val="FF0000"/>
                </a:solidFill>
              </a:rPr>
              <a:t>	[</a:t>
            </a:r>
            <a:r>
              <a:rPr lang="en-US" sz="1400" dirty="0">
                <a:solidFill>
                  <a:srgbClr val="FF0000"/>
                </a:solidFill>
              </a:rPr>
              <a:t>4]</a:t>
            </a:r>
          </a:p>
          <a:p>
            <a:pPr marL="515938" indent="-280988">
              <a:buClr>
                <a:srgbClr val="00B050"/>
              </a:buClr>
              <a:buFont typeface="+mj-lt"/>
              <a:buAutoNum type="alphaLcParenR"/>
              <a:tabLst>
                <a:tab pos="8164513" algn="r"/>
              </a:tabLst>
            </a:pPr>
            <a:r>
              <a:rPr lang="en-US" sz="1400" dirty="0">
                <a:solidFill>
                  <a:srgbClr val="FF0000"/>
                </a:solidFill>
              </a:rPr>
              <a:t>Suggest and explain two ways in which the management of </a:t>
            </a:r>
            <a:r>
              <a:rPr lang="en-US" sz="1400" dirty="0" smtClean="0">
                <a:solidFill>
                  <a:srgbClr val="FF0000"/>
                </a:solidFill>
              </a:rPr>
              <a:t>End Roth </a:t>
            </a:r>
            <a:r>
              <a:rPr lang="en-US" sz="1400" dirty="0">
                <a:solidFill>
                  <a:srgbClr val="FF0000"/>
                </a:solidFill>
              </a:rPr>
              <a:t>Hotels could increase the profitability of the company. Which way would you recommend and why? </a:t>
            </a:r>
            <a:r>
              <a:rPr lang="en-US" sz="1400" dirty="0" smtClean="0">
                <a:solidFill>
                  <a:srgbClr val="FF0000"/>
                </a:solidFill>
              </a:rPr>
              <a:t>	[</a:t>
            </a:r>
            <a:r>
              <a:rPr lang="en-US" sz="1400" dirty="0">
                <a:solidFill>
                  <a:srgbClr val="FF0000"/>
                </a:solidFill>
              </a:rPr>
              <a:t>6]</a:t>
            </a:r>
          </a:p>
          <a:p>
            <a:pPr marL="515938" indent="-280988">
              <a:buClr>
                <a:srgbClr val="00B050"/>
              </a:buClr>
              <a:buFont typeface="+mj-lt"/>
              <a:buAutoNum type="alphaLcParenR"/>
              <a:tabLst>
                <a:tab pos="8164513" algn="r"/>
              </a:tabLst>
            </a:pPr>
            <a:r>
              <a:rPr lang="en-US" sz="1400" dirty="0">
                <a:solidFill>
                  <a:srgbClr val="FF0000"/>
                </a:solidFill>
              </a:rPr>
              <a:t>Suggest and explain two ways in which the management of </a:t>
            </a:r>
            <a:r>
              <a:rPr lang="en-US" sz="1400" dirty="0" smtClean="0">
                <a:solidFill>
                  <a:srgbClr val="FF0000"/>
                </a:solidFill>
              </a:rPr>
              <a:t>End Roth </a:t>
            </a:r>
            <a:r>
              <a:rPr lang="en-US" sz="1400" dirty="0">
                <a:solidFill>
                  <a:srgbClr val="FF0000"/>
                </a:solidFill>
              </a:rPr>
              <a:t>Hotels could increase the liquidity of the company. Which way would you choose and why</a:t>
            </a:r>
            <a:r>
              <a:rPr lang="en-US" sz="1400" dirty="0" smtClean="0">
                <a:solidFill>
                  <a:srgbClr val="FF0000"/>
                </a:solidFill>
              </a:rPr>
              <a:t>? 	[6]</a:t>
            </a:r>
            <a:endParaRPr lang="en-GB" sz="1400" dirty="0"/>
          </a:p>
        </p:txBody>
      </p:sp>
      <p:graphicFrame>
        <p:nvGraphicFramePr>
          <p:cNvPr id="10" name="Table 9"/>
          <p:cNvGraphicFramePr>
            <a:graphicFrameLocks noGrp="1"/>
          </p:cNvGraphicFramePr>
          <p:nvPr>
            <p:extLst>
              <p:ext uri="{D42A27DB-BD31-4B8C-83A1-F6EECF244321}">
                <p14:modId xmlns:p14="http://schemas.microsoft.com/office/powerpoint/2010/main" val="2520185865"/>
              </p:ext>
            </p:extLst>
          </p:nvPr>
        </p:nvGraphicFramePr>
        <p:xfrm>
          <a:off x="314367" y="1628800"/>
          <a:ext cx="8506104" cy="2621280"/>
        </p:xfrm>
        <a:graphic>
          <a:graphicData uri="http://schemas.openxmlformats.org/drawingml/2006/table">
            <a:tbl>
              <a:tblPr firstRow="1" bandRow="1">
                <a:tableStyleId>{5C22544A-7EE6-4342-B048-85BDC9FD1C3A}</a:tableStyleId>
              </a:tblPr>
              <a:tblGrid>
                <a:gridCol w="1377313"/>
                <a:gridCol w="1728192"/>
                <a:gridCol w="5400599"/>
              </a:tblGrid>
              <a:tr h="208483">
                <a:tc>
                  <a:txBody>
                    <a:bodyPr/>
                    <a:lstStyle/>
                    <a:p>
                      <a:r>
                        <a:rPr lang="en-US" sz="1400" dirty="0" smtClean="0">
                          <a:latin typeface="Arial" panose="020B0604020202020204" pitchFamily="34" charset="0"/>
                          <a:cs typeface="Arial" panose="020B0604020202020204" pitchFamily="34" charset="0"/>
                        </a:rPr>
                        <a:t>Ratio Results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Observation</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Analysis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8483">
                <a:tc>
                  <a:txBody>
                    <a:bodyPr/>
                    <a:lstStyle/>
                    <a:p>
                      <a:pPr>
                        <a:spcAft>
                          <a:spcPts val="600"/>
                        </a:spcAft>
                      </a:pPr>
                      <a:r>
                        <a:rPr lang="en-US" sz="1400" dirty="0" smtClean="0">
                          <a:latin typeface="Arial" panose="020B0604020202020204" pitchFamily="34" charset="0"/>
                          <a:cs typeface="Arial" panose="020B0604020202020204" pitchFamily="34" charset="0"/>
                        </a:rPr>
                        <a:t>Current Ratio 1.0 – 2015</a:t>
                      </a:r>
                    </a:p>
                    <a:p>
                      <a:pPr>
                        <a:spcAft>
                          <a:spcPts val="600"/>
                        </a:spcAft>
                      </a:pPr>
                      <a:r>
                        <a:rPr lang="en-US" sz="1400" dirty="0" smtClean="0">
                          <a:latin typeface="Arial" panose="020B0604020202020204" pitchFamily="34" charset="0"/>
                          <a:cs typeface="Arial" panose="020B0604020202020204" pitchFamily="34" charset="0"/>
                        </a:rPr>
                        <a:t>Current Ratio 1.5 – 2014</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The current ration has fallen during 2015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This could be because the business has bought and used many more supplies, but not yet paid for them, It could also be</a:t>
                      </a:r>
                      <a:r>
                        <a:rPr lang="en-US" sz="1400" baseline="0" dirty="0" smtClean="0">
                          <a:latin typeface="Arial" panose="020B0604020202020204" pitchFamily="34" charset="0"/>
                          <a:cs typeface="Arial" panose="020B0604020202020204" pitchFamily="34" charset="0"/>
                        </a:rPr>
                        <a:t> because the business has used cash to pay for fixed assets. The business has low liquidity and needs to increase current assets to reduce current liabilities.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8483">
                <a:tc>
                  <a:txBody>
                    <a:bodyPr/>
                    <a:lstStyle/>
                    <a:p>
                      <a:pPr>
                        <a:spcAft>
                          <a:spcPts val="600"/>
                        </a:spcAft>
                      </a:pPr>
                      <a:r>
                        <a:rPr lang="en-US" sz="1400" dirty="0" smtClean="0">
                          <a:latin typeface="Arial" panose="020B0604020202020204" pitchFamily="34" charset="0"/>
                          <a:cs typeface="Arial" panose="020B0604020202020204" pitchFamily="34" charset="0"/>
                        </a:rPr>
                        <a:t>Current Ratio 1.75 – 2015</a:t>
                      </a:r>
                    </a:p>
                    <a:p>
                      <a:pPr>
                        <a:spcAft>
                          <a:spcPts val="600"/>
                        </a:spcAft>
                      </a:pPr>
                      <a:r>
                        <a:rPr lang="en-US" sz="1400" dirty="0" smtClean="0">
                          <a:latin typeface="Arial" panose="020B0604020202020204" pitchFamily="34" charset="0"/>
                          <a:cs typeface="Arial" panose="020B0604020202020204" pitchFamily="34" charset="0"/>
                        </a:rPr>
                        <a:t>Acid Test Ratio 0.5 – 2015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The current ratio is acceptable and much higher</a:t>
                      </a:r>
                      <a:r>
                        <a:rPr lang="en-US" sz="1400" baseline="0" dirty="0" smtClean="0">
                          <a:latin typeface="Arial" panose="020B0604020202020204" pitchFamily="34" charset="0"/>
                          <a:cs typeface="Arial" panose="020B0604020202020204" pitchFamily="34" charset="0"/>
                        </a:rPr>
                        <a:t> than the acid test ratio</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The acid test ratio</a:t>
                      </a:r>
                      <a:r>
                        <a:rPr lang="en-US" sz="1400" baseline="0" dirty="0" smtClean="0">
                          <a:latin typeface="Arial" panose="020B0604020202020204" pitchFamily="34" charset="0"/>
                          <a:cs typeface="Arial" panose="020B0604020202020204" pitchFamily="34" charset="0"/>
                        </a:rPr>
                        <a:t> might be too low – the business might be at risk of not being able to pay its short-term debts from its liquid assets – cash and accounts receivable (debtors). </a:t>
                      </a:r>
                    </a:p>
                    <a:p>
                      <a:r>
                        <a:rPr lang="en-US" sz="1400" baseline="0" dirty="0" smtClean="0">
                          <a:latin typeface="Arial" panose="020B0604020202020204" pitchFamily="34" charset="0"/>
                          <a:cs typeface="Arial" panose="020B0604020202020204" pitchFamily="34" charset="0"/>
                        </a:rPr>
                        <a:t>The great difference between the two results is because of a relatively high level of inventories.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itle 2"/>
          <p:cNvSpPr>
            <a:spLocks noGrp="1"/>
          </p:cNvSpPr>
          <p:nvPr>
            <p:ph type="title"/>
          </p:nvPr>
        </p:nvSpPr>
        <p:spPr>
          <a:xfrm>
            <a:off x="70266" y="72008"/>
            <a:ext cx="8859452" cy="548680"/>
          </a:xfrm>
        </p:spPr>
        <p:txBody>
          <a:bodyPr>
            <a:noAutofit/>
          </a:bodyPr>
          <a:lstStyle/>
          <a:p>
            <a:r>
              <a:rPr lang="en-US" sz="3000" dirty="0" smtClean="0"/>
              <a:t>2.1 - </a:t>
            </a:r>
            <a:r>
              <a:rPr lang="en-US" sz="3000" dirty="0"/>
              <a:t>How to Use Profitability </a:t>
            </a:r>
            <a:r>
              <a:rPr lang="en-US" sz="3000" dirty="0" smtClean="0"/>
              <a:t>Data - Profitability Ratios</a:t>
            </a:r>
            <a:endParaRPr lang="en-US" sz="3000" dirty="0"/>
          </a:p>
        </p:txBody>
      </p:sp>
      <p:sp>
        <p:nvSpPr>
          <p:cNvPr id="11" name="TextBox 10">
            <a:hlinkClick r:id="rId3" action="ppaction://hlinkfile"/>
          </p:cNvPr>
          <p:cNvSpPr txBox="1"/>
          <p:nvPr/>
        </p:nvSpPr>
        <p:spPr>
          <a:xfrm>
            <a:off x="8460432" y="5755903"/>
            <a:ext cx="360040" cy="769441"/>
          </a:xfrm>
          <a:prstGeom prst="rect">
            <a:avLst/>
          </a:prstGeom>
          <a:noFill/>
        </p:spPr>
        <p:txBody>
          <a:bodyPr wrap="square" rtlCol="0">
            <a:spAutoFit/>
          </a:bodyPr>
          <a:lstStyle/>
          <a:p>
            <a:r>
              <a:rPr lang="en-US" sz="4400" dirty="0" smtClean="0">
                <a:solidFill>
                  <a:srgbClr val="FF0000"/>
                </a:solidFill>
              </a:rPr>
              <a:t>?</a:t>
            </a:r>
            <a:endParaRPr lang="en-GB" dirty="0">
              <a:solidFill>
                <a:srgbClr val="FF0000"/>
              </a:solidFill>
            </a:endParaRPr>
          </a:p>
        </p:txBody>
      </p:sp>
    </p:spTree>
    <p:extLst>
      <p:ext uri="{BB962C8B-B14F-4D97-AF65-F5344CB8AC3E}">
        <p14:creationId xmlns:p14="http://schemas.microsoft.com/office/powerpoint/2010/main" val="4158620110"/>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1754326"/>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b="1" dirty="0"/>
              <a:t>Business performance data </a:t>
            </a:r>
            <a:r>
              <a:rPr lang="en-US" dirty="0" smtClean="0"/>
              <a:t>– Business </a:t>
            </a:r>
            <a:r>
              <a:rPr lang="en-US" dirty="0"/>
              <a:t>performance </a:t>
            </a:r>
            <a:r>
              <a:rPr lang="en-US" dirty="0" smtClean="0"/>
              <a:t>data </a:t>
            </a:r>
            <a:r>
              <a:rPr lang="en-US" dirty="0"/>
              <a:t>is a set of performance </a:t>
            </a:r>
            <a:r>
              <a:rPr lang="en-US" dirty="0" smtClean="0"/>
              <a:t>information </a:t>
            </a:r>
            <a:r>
              <a:rPr lang="en-US" dirty="0"/>
              <a:t>and analytic processes that enables the management of </a:t>
            </a:r>
            <a:r>
              <a:rPr lang="en-US" dirty="0" smtClean="0"/>
              <a:t>a business's </a:t>
            </a:r>
            <a:r>
              <a:rPr lang="en-US" dirty="0"/>
              <a:t>performance to achieve one or more pre-selected </a:t>
            </a:r>
            <a:r>
              <a:rPr lang="en-US" dirty="0" smtClean="0"/>
              <a:t>goals. This data is used to compare against rivals, and against previous years, to see internally if the company is doing better.</a:t>
            </a:r>
          </a:p>
          <a:p>
            <a:pPr marL="285750" indent="-285750">
              <a:buClr>
                <a:srgbClr val="00B050"/>
              </a:buClr>
              <a:buFont typeface="Wingdings 3" panose="05040102010807070707" pitchFamily="18" charset="2"/>
              <a:buChar char=""/>
            </a:pPr>
            <a:endParaRPr lang="en-US" b="1" dirty="0"/>
          </a:p>
        </p:txBody>
      </p:sp>
      <p:sp>
        <p:nvSpPr>
          <p:cNvPr id="7" name="Title 2"/>
          <p:cNvSpPr>
            <a:spLocks noGrp="1"/>
          </p:cNvSpPr>
          <p:nvPr>
            <p:ph type="title"/>
          </p:nvPr>
        </p:nvSpPr>
        <p:spPr>
          <a:xfrm>
            <a:off x="70266" y="72008"/>
            <a:ext cx="8859452" cy="548680"/>
          </a:xfrm>
        </p:spPr>
        <p:txBody>
          <a:bodyPr>
            <a:noAutofit/>
          </a:bodyPr>
          <a:lstStyle/>
          <a:p>
            <a:r>
              <a:rPr lang="en-US" sz="2500" dirty="0" smtClean="0"/>
              <a:t>2.1 - </a:t>
            </a:r>
            <a:r>
              <a:rPr lang="en-US" sz="2500" dirty="0"/>
              <a:t>How to Use Profitability </a:t>
            </a:r>
            <a:r>
              <a:rPr lang="en-US" sz="2500" dirty="0" smtClean="0"/>
              <a:t>Data – Business Performance Data</a:t>
            </a:r>
            <a:endParaRPr lang="en-US" sz="25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5576" y="2651273"/>
            <a:ext cx="7848872" cy="3949803"/>
          </a:xfrm>
          <a:prstGeom prst="rect">
            <a:avLst/>
          </a:prstGeom>
        </p:spPr>
      </p:pic>
    </p:spTree>
    <p:extLst>
      <p:ext uri="{BB962C8B-B14F-4D97-AF65-F5344CB8AC3E}">
        <p14:creationId xmlns:p14="http://schemas.microsoft.com/office/powerpoint/2010/main" val="54920069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516895"/>
          </a:xfrm>
          <a:prstGeom prst="rect">
            <a:avLst/>
          </a:prstGeom>
        </p:spPr>
        <p:txBody>
          <a:bodyPr wrap="square">
            <a:spAutoFit/>
          </a:bodyPr>
          <a:lstStyle/>
          <a:p>
            <a:pPr marL="360363" indent="-360363">
              <a:spcAft>
                <a:spcPts val="300"/>
              </a:spcAft>
              <a:buClr>
                <a:srgbClr val="00B050"/>
              </a:buClr>
              <a:buFont typeface="Wingdings 3" panose="05040102010807070707" pitchFamily="18" charset="2"/>
              <a:buChar char=""/>
            </a:pPr>
            <a:r>
              <a:rPr lang="en-US" sz="2000" dirty="0" smtClean="0"/>
              <a:t>The management of this Business Performance Data can be important for a large company who has time and people to do so. You </a:t>
            </a:r>
            <a:r>
              <a:rPr lang="en-US" sz="2000" dirty="0"/>
              <a:t>can't </a:t>
            </a:r>
            <a:r>
              <a:rPr lang="en-US" sz="2000" dirty="0" smtClean="0"/>
              <a:t>combine Data Performance Management execution </a:t>
            </a:r>
            <a:r>
              <a:rPr lang="en-US" sz="2000" dirty="0"/>
              <a:t>with </a:t>
            </a:r>
            <a:r>
              <a:rPr lang="en-US" sz="2000" dirty="0" smtClean="0"/>
              <a:t>Corporate strategy </a:t>
            </a:r>
            <a:r>
              <a:rPr lang="en-US" sz="2000" dirty="0"/>
              <a:t>unless several concrete elements are cooperating. Business performance management  can help wrestle them into place. The </a:t>
            </a:r>
            <a:r>
              <a:rPr lang="en-US" sz="2000" dirty="0" smtClean="0"/>
              <a:t>main benefits include:</a:t>
            </a:r>
            <a:endParaRPr lang="en-US" sz="2000" dirty="0"/>
          </a:p>
          <a:p>
            <a:pPr marL="631825" indent="-285750">
              <a:spcAft>
                <a:spcPts val="300"/>
              </a:spcAft>
              <a:buClr>
                <a:srgbClr val="00B050"/>
              </a:buClr>
              <a:buFont typeface="Arial" panose="020B0604020202020204" pitchFamily="34" charset="0"/>
              <a:buChar char="•"/>
            </a:pPr>
            <a:r>
              <a:rPr lang="en-US" sz="2000" dirty="0" smtClean="0"/>
              <a:t>Fast </a:t>
            </a:r>
            <a:r>
              <a:rPr lang="en-US" sz="2000" dirty="0"/>
              <a:t>budgeting and planning cycles, with just a few iterations;</a:t>
            </a:r>
          </a:p>
          <a:p>
            <a:pPr marL="631825" indent="-285750">
              <a:spcAft>
                <a:spcPts val="300"/>
              </a:spcAft>
              <a:buClr>
                <a:srgbClr val="00B050"/>
              </a:buClr>
              <a:buFont typeface="Arial" panose="020B0604020202020204" pitchFamily="34" charset="0"/>
              <a:buChar char="•"/>
            </a:pPr>
            <a:r>
              <a:rPr lang="en-US" sz="2000" dirty="0"/>
              <a:t>Linking data from different systems and forecasts from all levels of the company to give a common view of performance, present and future;</a:t>
            </a:r>
          </a:p>
          <a:p>
            <a:pPr marL="631825" indent="-285750">
              <a:spcAft>
                <a:spcPts val="300"/>
              </a:spcAft>
              <a:buClr>
                <a:srgbClr val="00B050"/>
              </a:buClr>
              <a:buFont typeface="Arial" panose="020B0604020202020204" pitchFamily="34" charset="0"/>
              <a:buChar char="•"/>
            </a:pPr>
            <a:r>
              <a:rPr lang="en-US" sz="2000" dirty="0"/>
              <a:t>Making that view, and the company goals, easily available to all; and</a:t>
            </a:r>
          </a:p>
          <a:p>
            <a:pPr marL="631825" indent="-285750">
              <a:spcAft>
                <a:spcPts val="300"/>
              </a:spcAft>
              <a:buClr>
                <a:srgbClr val="00B050"/>
              </a:buClr>
              <a:buFont typeface="Arial" panose="020B0604020202020204" pitchFamily="34" charset="0"/>
              <a:buChar char="•"/>
            </a:pPr>
            <a:r>
              <a:rPr lang="en-US" sz="2000" dirty="0"/>
              <a:t>Identifying and tracking the true sources of profitability and of cost savings</a:t>
            </a:r>
            <a:r>
              <a:rPr lang="en-US" sz="2000" dirty="0" smtClean="0"/>
              <a:t>.</a:t>
            </a:r>
          </a:p>
          <a:p>
            <a:pPr marL="360363" indent="-360363">
              <a:spcAft>
                <a:spcPts val="300"/>
              </a:spcAft>
              <a:buClr>
                <a:srgbClr val="00B050"/>
              </a:buClr>
              <a:buFont typeface="Wingdings 3" panose="05040102010807070707" pitchFamily="18" charset="2"/>
              <a:buChar char=""/>
            </a:pPr>
            <a:r>
              <a:rPr lang="en-US" sz="2000" b="1" dirty="0">
                <a:solidFill>
                  <a:srgbClr val="FF0000"/>
                </a:solidFill>
              </a:rPr>
              <a:t>Task </a:t>
            </a:r>
            <a:r>
              <a:rPr lang="en-US" sz="2000" b="1" dirty="0" smtClean="0">
                <a:solidFill>
                  <a:srgbClr val="FF0000"/>
                </a:solidFill>
              </a:rPr>
              <a:t>2.6 </a:t>
            </a:r>
            <a:r>
              <a:rPr lang="en-US" sz="2000" dirty="0">
                <a:solidFill>
                  <a:srgbClr val="FF0000"/>
                </a:solidFill>
              </a:rPr>
              <a:t>– Using the </a:t>
            </a:r>
            <a:r>
              <a:rPr lang="en-US" sz="2000" dirty="0">
                <a:solidFill>
                  <a:srgbClr val="FF0000"/>
                </a:solidFill>
                <a:hlinkClick r:id="rId3" action="ppaction://hlinkfile"/>
              </a:rPr>
              <a:t>scenario</a:t>
            </a:r>
            <a:r>
              <a:rPr lang="en-US" sz="2000" dirty="0">
                <a:solidFill>
                  <a:srgbClr val="FF0000"/>
                </a:solidFill>
              </a:rPr>
              <a:t>, describe the </a:t>
            </a:r>
            <a:r>
              <a:rPr lang="en-US" sz="2000" dirty="0" smtClean="0">
                <a:solidFill>
                  <a:srgbClr val="FF0000"/>
                </a:solidFill>
              </a:rPr>
              <a:t>how the Business performance Data stages on the BPM could be integrated into the school’s policy with reference to the current staffing and student retention problem.</a:t>
            </a:r>
            <a:endParaRPr lang="en-US" sz="2000" dirty="0" smtClean="0"/>
          </a:p>
        </p:txBody>
      </p:sp>
      <p:sp>
        <p:nvSpPr>
          <p:cNvPr id="7" name="Title 2"/>
          <p:cNvSpPr>
            <a:spLocks noGrp="1"/>
          </p:cNvSpPr>
          <p:nvPr>
            <p:ph type="title"/>
          </p:nvPr>
        </p:nvSpPr>
        <p:spPr>
          <a:xfrm>
            <a:off x="70266" y="72008"/>
            <a:ext cx="8859452" cy="548680"/>
          </a:xfrm>
        </p:spPr>
        <p:txBody>
          <a:bodyPr>
            <a:noAutofit/>
          </a:bodyPr>
          <a:lstStyle/>
          <a:p>
            <a:r>
              <a:rPr lang="en-US" sz="2500" dirty="0" smtClean="0"/>
              <a:t>2.1 - </a:t>
            </a:r>
            <a:r>
              <a:rPr lang="en-US" sz="2500" dirty="0"/>
              <a:t>How to Use Profitability </a:t>
            </a:r>
            <a:r>
              <a:rPr lang="en-US" sz="2500" dirty="0" smtClean="0"/>
              <a:t>Data – Business Performance Data</a:t>
            </a:r>
            <a:endParaRPr lang="en-US" sz="2500" dirty="0"/>
          </a:p>
        </p:txBody>
      </p:sp>
    </p:spTree>
    <p:extLst>
      <p:ext uri="{BB962C8B-B14F-4D97-AF65-F5344CB8AC3E}">
        <p14:creationId xmlns:p14="http://schemas.microsoft.com/office/powerpoint/2010/main" val="3699105012"/>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5542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30" b="1" dirty="0" smtClean="0"/>
              <a:t>The </a:t>
            </a:r>
            <a:r>
              <a:rPr lang="en-US" sz="1830" b="1" dirty="0"/>
              <a:t>importance of profit/profitability </a:t>
            </a:r>
            <a:r>
              <a:rPr lang="en-US" sz="1830" dirty="0"/>
              <a:t>– How you are spending your money and the benefits of using capital saved to invest on further </a:t>
            </a:r>
            <a:r>
              <a:rPr lang="en-US" sz="1830" dirty="0" smtClean="0"/>
              <a:t>benefits</a:t>
            </a:r>
          </a:p>
          <a:p>
            <a:pPr marL="285750" indent="-285750">
              <a:buClr>
                <a:srgbClr val="00B050"/>
              </a:buClr>
              <a:buFont typeface="Wingdings 3" panose="05040102010807070707" pitchFamily="18" charset="2"/>
              <a:buChar char=""/>
            </a:pPr>
            <a:r>
              <a:rPr lang="en-US" sz="1830" b="1" dirty="0"/>
              <a:t>Profitability</a:t>
            </a:r>
            <a:r>
              <a:rPr lang="en-US" sz="1830" dirty="0"/>
              <a:t> is the primary goal of all business ventures. Without profitability the business will not survive in the long run. So measuring current and past profitability and projecting future profitability is very important. </a:t>
            </a:r>
            <a:endParaRPr lang="en-US" sz="1830" dirty="0" smtClean="0"/>
          </a:p>
          <a:p>
            <a:pPr marL="285750" indent="-285750">
              <a:buClr>
                <a:srgbClr val="00B050"/>
              </a:buClr>
              <a:buFont typeface="Wingdings 3" panose="05040102010807070707" pitchFamily="18" charset="2"/>
              <a:buChar char=""/>
            </a:pPr>
            <a:r>
              <a:rPr lang="en-US" sz="1830" dirty="0" smtClean="0"/>
              <a:t>If a boss </a:t>
            </a:r>
            <a:r>
              <a:rPr lang="en-US" sz="1830" dirty="0"/>
              <a:t>had to choose one </a:t>
            </a:r>
            <a:r>
              <a:rPr lang="en-US" sz="1830" dirty="0" smtClean="0"/>
              <a:t>measurement tool that </a:t>
            </a:r>
            <a:r>
              <a:rPr lang="en-US" sz="1830" dirty="0"/>
              <a:t>reflected </a:t>
            </a:r>
            <a:r>
              <a:rPr lang="en-US" sz="1830" dirty="0" smtClean="0"/>
              <a:t>the </a:t>
            </a:r>
            <a:r>
              <a:rPr lang="en-US" sz="1830" dirty="0"/>
              <a:t>firm’s overall health, </a:t>
            </a:r>
            <a:r>
              <a:rPr lang="en-US" sz="1830" dirty="0" smtClean="0"/>
              <a:t>it would be </a:t>
            </a:r>
            <a:r>
              <a:rPr lang="en-US" sz="1830" dirty="0"/>
              <a:t>revenues or profits? Firms often make the mistake of focusing just on revenues, operating under the assumption that greater revenue means greater profitability when, in fact, their profitability is the key </a:t>
            </a:r>
            <a:r>
              <a:rPr lang="en-US" sz="1830" dirty="0" smtClean="0"/>
              <a:t>goal.</a:t>
            </a:r>
            <a:endParaRPr lang="en-US" sz="1830" dirty="0"/>
          </a:p>
          <a:p>
            <a:pPr marL="285750" indent="-285750">
              <a:buClr>
                <a:srgbClr val="00B050"/>
              </a:buClr>
              <a:buFont typeface="Wingdings 3" panose="05040102010807070707" pitchFamily="18" charset="2"/>
              <a:buChar char=""/>
            </a:pPr>
            <a:r>
              <a:rPr lang="en-US" sz="1830" dirty="0"/>
              <a:t>Why do revenue totals receive so much attention? </a:t>
            </a:r>
            <a:r>
              <a:rPr lang="en-US" sz="1830" dirty="0" smtClean="0"/>
              <a:t>Revenue </a:t>
            </a:r>
            <a:r>
              <a:rPr lang="en-US" sz="1830" dirty="0"/>
              <a:t>is simply easier for firms to calculate. And with so much emphasis placed on </a:t>
            </a:r>
            <a:r>
              <a:rPr lang="en-US" sz="1830" dirty="0" smtClean="0"/>
              <a:t>charging for services, </a:t>
            </a:r>
            <a:r>
              <a:rPr lang="en-US" sz="1830" dirty="0"/>
              <a:t>firms fail to look at the bigger picture</a:t>
            </a:r>
            <a:r>
              <a:rPr lang="en-US" sz="1830" dirty="0" smtClean="0"/>
              <a:t>.</a:t>
            </a:r>
          </a:p>
          <a:p>
            <a:pPr marL="285750" indent="-285750">
              <a:buClr>
                <a:srgbClr val="00B050"/>
              </a:buClr>
              <a:buFont typeface="Wingdings 3" panose="05040102010807070707" pitchFamily="18" charset="2"/>
              <a:buChar char=""/>
            </a:pPr>
            <a:r>
              <a:rPr lang="en-US" sz="1830" b="1" dirty="0">
                <a:solidFill>
                  <a:srgbClr val="FF0000"/>
                </a:solidFill>
              </a:rPr>
              <a:t>Task </a:t>
            </a:r>
            <a:r>
              <a:rPr lang="en-US" sz="1830" b="1" dirty="0" smtClean="0">
                <a:solidFill>
                  <a:srgbClr val="FF0000"/>
                </a:solidFill>
              </a:rPr>
              <a:t>2.7 </a:t>
            </a:r>
            <a:r>
              <a:rPr lang="en-US" sz="1830" dirty="0">
                <a:solidFill>
                  <a:srgbClr val="FF0000"/>
                </a:solidFill>
              </a:rPr>
              <a:t>– Using the </a:t>
            </a:r>
            <a:r>
              <a:rPr lang="en-US" sz="1830" dirty="0" smtClean="0">
                <a:solidFill>
                  <a:srgbClr val="FF0000"/>
                </a:solidFill>
                <a:hlinkClick r:id="rId5" action="ppaction://hlinkfile"/>
              </a:rPr>
              <a:t>school budget</a:t>
            </a:r>
            <a:r>
              <a:rPr lang="en-US" sz="1830" dirty="0" smtClean="0">
                <a:solidFill>
                  <a:srgbClr val="FF0000"/>
                </a:solidFill>
              </a:rPr>
              <a:t>, analyse whether the school is in profit, capable of moving towards profit or making a loss. Give 4 pieces of evidence within tour answer.</a:t>
            </a:r>
            <a:endParaRPr lang="en-GB" sz="1830" dirty="0"/>
          </a:p>
        </p:txBody>
      </p:sp>
      <p:sp>
        <p:nvSpPr>
          <p:cNvPr id="7" name="Title 2"/>
          <p:cNvSpPr>
            <a:spLocks noGrp="1"/>
          </p:cNvSpPr>
          <p:nvPr>
            <p:ph type="title"/>
          </p:nvPr>
        </p:nvSpPr>
        <p:spPr>
          <a:xfrm>
            <a:off x="70266" y="72008"/>
            <a:ext cx="8859452" cy="548680"/>
          </a:xfrm>
        </p:spPr>
        <p:txBody>
          <a:bodyPr>
            <a:noAutofit/>
          </a:bodyPr>
          <a:lstStyle/>
          <a:p>
            <a:r>
              <a:rPr lang="en-US" sz="2500" dirty="0" smtClean="0"/>
              <a:t>2.1 - </a:t>
            </a:r>
            <a:r>
              <a:rPr lang="en-US" sz="2500" dirty="0"/>
              <a:t>How to Use Profitability </a:t>
            </a:r>
            <a:r>
              <a:rPr lang="en-US" sz="2500" dirty="0" smtClean="0"/>
              <a:t>Data – Business Performance Data</a:t>
            </a:r>
            <a:endParaRPr lang="en-US" sz="2500" dirty="0"/>
          </a:p>
        </p:txBody>
      </p:sp>
    </p:spTree>
    <p:extLst>
      <p:ext uri="{BB962C8B-B14F-4D97-AF65-F5344CB8AC3E}">
        <p14:creationId xmlns:p14="http://schemas.microsoft.com/office/powerpoint/2010/main" val="401090232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t>In this section you will need to know how to create, interpret, state the factors affecting the break-even point in a company scenario. This includes:</a:t>
            </a:r>
            <a:endParaRPr lang="en-US" dirty="0"/>
          </a:p>
          <a:p>
            <a:pPr marL="631825" indent="-285750">
              <a:buClr>
                <a:srgbClr val="00B050"/>
              </a:buClr>
              <a:buFont typeface="Arial" panose="020B0604020202020204" pitchFamily="34" charset="0"/>
              <a:buChar char="•"/>
            </a:pPr>
            <a:r>
              <a:rPr lang="en-US" dirty="0" smtClean="0"/>
              <a:t>How </a:t>
            </a:r>
            <a:r>
              <a:rPr lang="en-US" dirty="0"/>
              <a:t>to draw, label and interpret a break-even </a:t>
            </a:r>
            <a:r>
              <a:rPr lang="en-US" dirty="0" smtClean="0"/>
              <a:t>graph – You may be given a set of figures like those provided next, and asked to produce and state the point of break even.</a:t>
            </a:r>
            <a:endParaRPr lang="en-US" dirty="0"/>
          </a:p>
          <a:p>
            <a:pPr marL="631825" indent="-285750">
              <a:buClr>
                <a:srgbClr val="00B050"/>
              </a:buClr>
              <a:buFont typeface="Arial" panose="020B0604020202020204" pitchFamily="34" charset="0"/>
              <a:buChar char="•"/>
            </a:pPr>
            <a:r>
              <a:rPr lang="en-US" dirty="0" smtClean="0"/>
              <a:t>How </a:t>
            </a:r>
            <a:r>
              <a:rPr lang="en-US" dirty="0"/>
              <a:t>to calculate (by graph and formula) </a:t>
            </a:r>
            <a:r>
              <a:rPr lang="en-US" dirty="0" smtClean="0"/>
              <a:t>profit/loss at </a:t>
            </a:r>
            <a:r>
              <a:rPr lang="en-US" dirty="0"/>
              <a:t>a given level of output, including margin of </a:t>
            </a:r>
            <a:r>
              <a:rPr lang="en-US" dirty="0" smtClean="0"/>
              <a:t>safety – You may be asked to draw on your break even and state the benefits of a margin of safety, the zone where profit and production levels intersect.</a:t>
            </a:r>
            <a:endParaRPr lang="en-US" dirty="0"/>
          </a:p>
          <a:p>
            <a:pPr marL="631825" indent="-285750">
              <a:buClr>
                <a:srgbClr val="00B050"/>
              </a:buClr>
              <a:buFont typeface="Arial" panose="020B0604020202020204" pitchFamily="34" charset="0"/>
              <a:buChar char="•"/>
            </a:pPr>
            <a:r>
              <a:rPr lang="en-US" dirty="0" smtClean="0"/>
              <a:t>The </a:t>
            </a:r>
            <a:r>
              <a:rPr lang="en-US" dirty="0"/>
              <a:t>factors affecting the break-even level of </a:t>
            </a:r>
            <a:r>
              <a:rPr lang="en-US" dirty="0" smtClean="0"/>
              <a:t>output – The goal of any company is to reduce the break even time so that profits can be used to benefit the company.</a:t>
            </a:r>
          </a:p>
          <a:p>
            <a:pPr marL="631825" indent="-285750">
              <a:buClr>
                <a:srgbClr val="00B050"/>
              </a:buClr>
              <a:buFont typeface="Arial" panose="020B0604020202020204" pitchFamily="34" charset="0"/>
              <a:buChar char="•"/>
            </a:pPr>
            <a:r>
              <a:rPr lang="en-US" dirty="0" smtClean="0"/>
              <a:t>Ways </a:t>
            </a:r>
            <a:r>
              <a:rPr lang="en-US" dirty="0"/>
              <a:t>to lower the break-even level of </a:t>
            </a:r>
            <a:r>
              <a:rPr lang="en-US" dirty="0" smtClean="0"/>
              <a:t>output – Reducing fixed costs, reducing variable costs, increasing prices, elasticity of demand.</a:t>
            </a:r>
          </a:p>
          <a:p>
            <a:pPr marL="285750" indent="-285750">
              <a:buClr>
                <a:srgbClr val="00B050"/>
              </a:buClr>
              <a:buFont typeface="Wingdings 3" panose="05040102010807070707" pitchFamily="18" charset="2"/>
              <a:buChar char=""/>
            </a:pPr>
            <a:r>
              <a:rPr lang="en-US" dirty="0" smtClean="0"/>
              <a:t>You will need to </a:t>
            </a:r>
            <a:r>
              <a:rPr lang="en-US" dirty="0"/>
              <a:t>include the calculation and/or interpretation </a:t>
            </a:r>
            <a:r>
              <a:rPr lang="en-US" dirty="0" smtClean="0"/>
              <a:t>of data</a:t>
            </a:r>
            <a:r>
              <a:rPr lang="en-US" dirty="0"/>
              <a:t>. Interpretation must be in context. To include </a:t>
            </a:r>
            <a:r>
              <a:rPr lang="en-US" dirty="0" smtClean="0"/>
              <a:t>the usefulness </a:t>
            </a:r>
            <a:r>
              <a:rPr lang="en-US" dirty="0"/>
              <a:t>of break-even analysis.</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2.2 - How </a:t>
            </a:r>
            <a:r>
              <a:rPr lang="en-US" sz="4000" dirty="0"/>
              <a:t>to </a:t>
            </a:r>
            <a:r>
              <a:rPr lang="en-US" sz="4000" dirty="0" smtClean="0"/>
              <a:t>Use Break-Even Analysis</a:t>
            </a:r>
            <a:endParaRPr lang="en-US" sz="4000" dirty="0"/>
          </a:p>
        </p:txBody>
      </p:sp>
    </p:spTree>
    <p:extLst>
      <p:ext uri="{BB962C8B-B14F-4D97-AF65-F5344CB8AC3E}">
        <p14:creationId xmlns:p14="http://schemas.microsoft.com/office/powerpoint/2010/main" val="123011037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330690"/>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360" dirty="0"/>
              <a:t>BE analysis can be used for a number of different purposes:</a:t>
            </a:r>
          </a:p>
          <a:p>
            <a:pPr marL="812800" indent="-398463">
              <a:spcAft>
                <a:spcPts val="600"/>
              </a:spcAft>
              <a:buClr>
                <a:schemeClr val="accent6">
                  <a:lumMod val="50000"/>
                </a:schemeClr>
              </a:buClr>
              <a:buFont typeface="Arial" panose="020B0604020202020204" pitchFamily="34" charset="0"/>
              <a:buChar char="•"/>
            </a:pPr>
            <a:r>
              <a:rPr lang="en-US" sz="2360" b="1" dirty="0" smtClean="0"/>
              <a:t>To </a:t>
            </a:r>
            <a:r>
              <a:rPr lang="en-US" sz="2360" b="1" dirty="0"/>
              <a:t>decide on </a:t>
            </a:r>
            <a:r>
              <a:rPr lang="en-US" sz="2360" b="1" dirty="0" smtClean="0"/>
              <a:t>pricing</a:t>
            </a:r>
            <a:br>
              <a:rPr lang="en-US" sz="2360" b="1" dirty="0" smtClean="0"/>
            </a:br>
            <a:r>
              <a:rPr lang="en-US" sz="2360" dirty="0" smtClean="0"/>
              <a:t>An </a:t>
            </a:r>
            <a:r>
              <a:rPr lang="en-US" sz="2360" dirty="0"/>
              <a:t>entrepreneur may calculate the break-even level of sales at a range of different prices as a way of helping to decide how much to charge for a product or service. S/he will want to be sure that predicted sales volumes will allow the business to make a desired level of profit, bearing in mind potential demand.</a:t>
            </a:r>
          </a:p>
          <a:p>
            <a:pPr marL="812800" indent="-398463">
              <a:spcAft>
                <a:spcPts val="600"/>
              </a:spcAft>
              <a:buClr>
                <a:schemeClr val="accent6">
                  <a:lumMod val="50000"/>
                </a:schemeClr>
              </a:buClr>
              <a:buFont typeface="Arial" panose="020B0604020202020204" pitchFamily="34" charset="0"/>
              <a:buChar char="•"/>
            </a:pPr>
            <a:r>
              <a:rPr lang="en-US" sz="2360" b="1" dirty="0" smtClean="0"/>
              <a:t>To </a:t>
            </a:r>
            <a:r>
              <a:rPr lang="en-US" sz="2360" b="1" dirty="0"/>
              <a:t>predict </a:t>
            </a:r>
            <a:r>
              <a:rPr lang="en-US" sz="2360" b="1" dirty="0" smtClean="0"/>
              <a:t>profit</a:t>
            </a:r>
            <a:br>
              <a:rPr lang="en-US" sz="2360" b="1" dirty="0" smtClean="0"/>
            </a:br>
            <a:r>
              <a:rPr lang="en-US" sz="2360" dirty="0" smtClean="0"/>
              <a:t>If </a:t>
            </a:r>
            <a:r>
              <a:rPr lang="en-US" sz="2360" dirty="0"/>
              <a:t>a business is using competitor-based pricing, they will not have much choice about the price they charge. The owner may, therefore, want to use BE analysis as a tool to predict how much profit they are likely to make at different volumes of sales</a:t>
            </a:r>
            <a:r>
              <a:rPr lang="en-US" sz="2360" dirty="0" smtClean="0"/>
              <a:t>.</a:t>
            </a:r>
            <a:endParaRPr lang="en-US" sz="2360"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Purpose</a:t>
            </a:r>
            <a:endParaRPr lang="en-US" sz="3200" dirty="0"/>
          </a:p>
        </p:txBody>
      </p:sp>
    </p:spTree>
    <p:extLst>
      <p:ext uri="{BB962C8B-B14F-4D97-AF65-F5344CB8AC3E}">
        <p14:creationId xmlns:p14="http://schemas.microsoft.com/office/powerpoint/2010/main" val="377513754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82320121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8568952" cy="5832366"/>
          </a:xfrm>
          <a:prstGeom prst="rect">
            <a:avLst/>
          </a:prstGeom>
        </p:spPr>
        <p:txBody>
          <a:bodyPr wrap="square">
            <a:spAutoFit/>
          </a:bodyPr>
          <a:lstStyle/>
          <a:p>
            <a:pPr marL="439738" indent="-398463">
              <a:spcAft>
                <a:spcPts val="600"/>
              </a:spcAft>
              <a:buClr>
                <a:schemeClr val="accent6">
                  <a:lumMod val="50000"/>
                </a:schemeClr>
              </a:buClr>
              <a:buFont typeface="Arial" panose="020B0604020202020204" pitchFamily="34" charset="0"/>
              <a:buChar char="•"/>
            </a:pPr>
            <a:r>
              <a:rPr lang="en-US" sz="2230" b="1" dirty="0" smtClean="0"/>
              <a:t>To </a:t>
            </a:r>
            <a:r>
              <a:rPr lang="en-US" sz="2230" b="1" dirty="0"/>
              <a:t>seek </a:t>
            </a:r>
            <a:r>
              <a:rPr lang="en-US" sz="2230" b="1" dirty="0" smtClean="0"/>
              <a:t>finance</a:t>
            </a:r>
            <a:br>
              <a:rPr lang="en-US" sz="2230" b="1" dirty="0" smtClean="0"/>
            </a:br>
            <a:r>
              <a:rPr lang="en-US" sz="2230" dirty="0" smtClean="0"/>
              <a:t>Investors </a:t>
            </a:r>
            <a:r>
              <a:rPr lang="en-US" sz="2230" dirty="0"/>
              <a:t>and lenders will only commit money to a business idea if they are confident that the venture will be profitable. BE analysis can form part of a business plan (you'll learn more about this in Chapter 19). It is a document used to promote a business idea to potential investors or lenders.</a:t>
            </a:r>
          </a:p>
          <a:p>
            <a:pPr marL="439738" indent="-398463">
              <a:spcAft>
                <a:spcPts val="600"/>
              </a:spcAft>
              <a:buClr>
                <a:schemeClr val="accent6">
                  <a:lumMod val="50000"/>
                </a:schemeClr>
              </a:buClr>
              <a:buFont typeface="Arial" panose="020B0604020202020204" pitchFamily="34" charset="0"/>
              <a:buChar char="•"/>
            </a:pPr>
            <a:r>
              <a:rPr lang="en-US" sz="2230" b="1" dirty="0" smtClean="0"/>
              <a:t>To </a:t>
            </a:r>
            <a:r>
              <a:rPr lang="en-US" sz="2230" b="1" dirty="0"/>
              <a:t>conduct 'what-if' </a:t>
            </a:r>
            <a:r>
              <a:rPr lang="en-US" sz="2230" b="1" dirty="0" smtClean="0"/>
              <a:t>analysis</a:t>
            </a:r>
            <a:br>
              <a:rPr lang="en-US" sz="2230" b="1" dirty="0" smtClean="0"/>
            </a:br>
            <a:r>
              <a:rPr lang="en-US" sz="2230" dirty="0" smtClean="0"/>
              <a:t>Entrepreneurs </a:t>
            </a:r>
            <a:r>
              <a:rPr lang="en-US" sz="2230" dirty="0"/>
              <a:t>may want to 'model' the impact of changes within the business, such as changing price (see above) or forecast the impact of possible changes in demand, or fixed or variable costs. BE analysis allows these changes to be included in the BE calculation so that new BE levels can be identified. </a:t>
            </a:r>
            <a:r>
              <a:rPr lang="en-US" sz="2230" dirty="0" smtClean="0"/>
              <a:t/>
            </a:r>
            <a:br>
              <a:rPr lang="en-US" sz="2230" dirty="0" smtClean="0"/>
            </a:br>
            <a:r>
              <a:rPr lang="en-US" sz="2230" dirty="0" smtClean="0"/>
              <a:t>If </a:t>
            </a:r>
            <a:r>
              <a:rPr lang="en-US" sz="2230" dirty="0"/>
              <a:t>demand (or total sales) is forecast to change, BE analysis can focus on the margin of safety and whether this will be sufficient for the business to remain profitable</a:t>
            </a:r>
            <a:r>
              <a:rPr lang="en-US" sz="2230" dirty="0" smtClean="0"/>
              <a:t>.</a:t>
            </a:r>
            <a:endParaRPr lang="en-US" sz="2230" dirty="0"/>
          </a:p>
        </p:txBody>
      </p:sp>
      <p:sp>
        <p:nvSpPr>
          <p:cNvPr id="8" name="Title 2"/>
          <p:cNvSpPr>
            <a:spLocks noGrp="1"/>
          </p:cNvSpPr>
          <p:nvPr>
            <p:ph type="title"/>
          </p:nvPr>
        </p:nvSpPr>
        <p:spPr/>
        <p:txBody>
          <a:bodyPr>
            <a:noAutofit/>
          </a:bodyPr>
          <a:lstStyle/>
          <a:p>
            <a:r>
              <a:rPr lang="en-US" sz="3200" dirty="0" smtClean="0"/>
              <a:t>2.2 - How </a:t>
            </a:r>
            <a:r>
              <a:rPr lang="en-US" sz="3200" dirty="0"/>
              <a:t>to </a:t>
            </a:r>
            <a:r>
              <a:rPr lang="en-US" sz="3200" dirty="0" smtClean="0"/>
              <a:t>Use Break-Even Analysis – Purpose</a:t>
            </a:r>
            <a:endParaRPr lang="en-US" sz="3200" dirty="0"/>
          </a:p>
        </p:txBody>
      </p:sp>
    </p:spTree>
    <p:extLst>
      <p:ext uri="{BB962C8B-B14F-4D97-AF65-F5344CB8AC3E}">
        <p14:creationId xmlns:p14="http://schemas.microsoft.com/office/powerpoint/2010/main" val="87553706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264696" cy="5663089"/>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a:t>BE analysis assumes that fixed and variable costs are known. Especially during business planning, an entrepreneur may have to make a 'best guess' at costs. Hence, the quality of BE analysis will depend on the accuracy of the assumptions made.</a:t>
            </a:r>
          </a:p>
          <a:p>
            <a:pPr marL="398463" indent="-398463">
              <a:spcAft>
                <a:spcPts val="600"/>
              </a:spcAft>
              <a:buClr>
                <a:schemeClr val="accent6">
                  <a:lumMod val="50000"/>
                </a:schemeClr>
              </a:buClr>
              <a:buFont typeface="Wingdings 3" panose="05040102010807070707" pitchFamily="18" charset="2"/>
              <a:buChar char=""/>
            </a:pPr>
            <a:r>
              <a:rPr lang="en-US" sz="2200" dirty="0"/>
              <a:t>BE analysis identifies total revenue and profit at different sales volumes. However, it doesn't guarantee that a business will generate sufficient demand to sell at this level. </a:t>
            </a:r>
            <a:endParaRPr lang="en-US" sz="2200" dirty="0" smtClean="0"/>
          </a:p>
          <a:p>
            <a:pPr marL="398463" indent="-398463">
              <a:spcAft>
                <a:spcPts val="600"/>
              </a:spcAft>
              <a:buClr>
                <a:schemeClr val="accent6">
                  <a:lumMod val="50000"/>
                </a:schemeClr>
              </a:buClr>
              <a:buFont typeface="Wingdings 3" panose="05040102010807070707" pitchFamily="18" charset="2"/>
              <a:buChar char=""/>
            </a:pPr>
            <a:r>
              <a:rPr lang="en-US" sz="2200" dirty="0" smtClean="0"/>
              <a:t>An </a:t>
            </a:r>
            <a:r>
              <a:rPr lang="en-US" sz="2200" dirty="0"/>
              <a:t>entrepreneur needs to be able to judge accurately the likely demand for a product as well as to calculate BE data. BE analysis can highlight the need to market the product more effectively in order to sell enough to cover costs.</a:t>
            </a:r>
          </a:p>
        </p:txBody>
      </p:sp>
      <p:sp>
        <p:nvSpPr>
          <p:cNvPr id="3" name="Rectangle 2"/>
          <p:cNvSpPr/>
          <p:nvPr/>
        </p:nvSpPr>
        <p:spPr>
          <a:xfrm>
            <a:off x="6660232" y="1124744"/>
            <a:ext cx="2196244" cy="5478423"/>
          </a:xfrm>
          <a:prstGeom prst="rect">
            <a:avLst/>
          </a:prstGeom>
          <a:solidFill>
            <a:srgbClr val="FFB3B3"/>
          </a:solidFill>
        </p:spPr>
        <p:txBody>
          <a:bodyPr wrap="square">
            <a:spAutoFit/>
          </a:bodyPr>
          <a:lstStyle/>
          <a:p>
            <a:pPr marL="0" marR="0">
              <a:spcBef>
                <a:spcPts val="0"/>
              </a:spcBef>
              <a:spcAft>
                <a:spcPts val="0"/>
              </a:spcAf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Failures in </a:t>
            </a: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2016</a:t>
            </a:r>
            <a:r>
              <a:rPr lang="en-GB" sz="1400" dirty="0">
                <a:solidFill>
                  <a:srgbClr val="282727"/>
                </a:solidFill>
                <a:latin typeface="Arial" panose="020B0604020202020204" pitchFamily="34" charset="0"/>
                <a:ea typeface="Times New Roman" panose="02020603050405020304" pitchFamily="18" charset="0"/>
                <a:cs typeface="Arial" panose="020B0604020202020204" pitchFamily="34" charset="0"/>
              </a:rPr>
              <a:t> </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Exhibit</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Banana Republic</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Charity shops in Rugby</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Icon Live Limited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De </a:t>
            </a: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Bradelei</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Stores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City Motor Holdings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Specsavers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Joshua James Jewellery</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Store Twenty One</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HMV Ireland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Netto</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Stores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My Local</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BHS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Austin Reed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Debenhams Retail (Ireland) Ltd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Backwash from BHS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Hawkins Bazaar owner </a:t>
            </a: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Tobar</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Group</a:t>
            </a:r>
            <a:r>
              <a:rPr lang="en-GB" sz="1400" dirty="0">
                <a:solidFill>
                  <a:srgbClr val="282727"/>
                </a:solidFill>
                <a:latin typeface="Arial" panose="020B0604020202020204" pitchFamily="34" charset="0"/>
                <a:ea typeface="Times New Roman" panose="02020603050405020304" pitchFamily="18" charset="0"/>
                <a:cs typeface="Arial" panose="020B0604020202020204" pitchFamily="34" charset="0"/>
              </a:rPr>
              <a:t>.</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McEwans</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of Perth</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Trod Ltd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Furniture Barn</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Austins</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of </a:t>
            </a: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Derry</a:t>
            </a:r>
            <a:endParaRPr lang="en-GB" sz="1400" dirty="0">
              <a:latin typeface="Arial" panose="020B0604020202020204" pitchFamily="34" charset="0"/>
              <a:ea typeface="Calibri" panose="020F0502020204030204" pitchFamily="34" charset="0"/>
              <a:cs typeface="Arial" panose="020B0604020202020204" pitchFamily="34" charset="0"/>
            </a:endParaRPr>
          </a:p>
        </p:txBody>
      </p:sp>
      <p:sp>
        <p:nvSpPr>
          <p:cNvPr id="8" name="Title 2"/>
          <p:cNvSpPr txBox="1">
            <a:spLocks/>
          </p:cNvSpPr>
          <p:nvPr/>
        </p:nvSpPr>
        <p:spPr>
          <a:xfrm>
            <a:off x="107504" y="72008"/>
            <a:ext cx="8859452" cy="54868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US" sz="3200" dirty="0" smtClean="0"/>
              <a:t>2.2 - How to Use Break-Even Analysis – Purpose</a:t>
            </a:r>
            <a:endParaRPr lang="en-US" sz="3200" dirty="0"/>
          </a:p>
        </p:txBody>
      </p:sp>
    </p:spTree>
    <p:extLst>
      <p:ext uri="{BB962C8B-B14F-4D97-AF65-F5344CB8AC3E}">
        <p14:creationId xmlns:p14="http://schemas.microsoft.com/office/powerpoint/2010/main" val="180790142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124744"/>
            <a:ext cx="5112568" cy="5201424"/>
          </a:xfrm>
          <a:prstGeom prst="rect">
            <a:avLst/>
          </a:prstGeom>
          <a:solidFill>
            <a:schemeClr val="tx2">
              <a:lumMod val="20000"/>
              <a:lumOff val="80000"/>
            </a:schemeClr>
          </a:solidFill>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300" b="1" dirty="0">
                <a:solidFill>
                  <a:srgbClr val="FF0000"/>
                </a:solidFill>
              </a:rPr>
              <a:t>Break-even revenue level </a:t>
            </a:r>
            <a:r>
              <a:rPr lang="en-US" sz="2300" dirty="0"/>
              <a:t>- the amount of sales revenue needed to exactly cover all of the costs of a business. At this revenue level the business makes neither a profit nor a loss; it just covers its costs.</a:t>
            </a:r>
          </a:p>
          <a:p>
            <a:pPr marL="398463" indent="-398463">
              <a:spcAft>
                <a:spcPts val="600"/>
              </a:spcAft>
              <a:buClr>
                <a:schemeClr val="accent6">
                  <a:lumMod val="50000"/>
                </a:schemeClr>
              </a:buClr>
              <a:buFont typeface="Wingdings 3" panose="05040102010807070707" pitchFamily="18" charset="2"/>
              <a:buChar char=""/>
            </a:pPr>
            <a:r>
              <a:rPr lang="en-US" sz="2300" b="1" dirty="0">
                <a:solidFill>
                  <a:srgbClr val="FF0000"/>
                </a:solidFill>
              </a:rPr>
              <a:t>Break-even point </a:t>
            </a:r>
            <a:r>
              <a:rPr lang="en-US" sz="2300" dirty="0"/>
              <a:t>- the volume of sales at which a business breaks even, so revenue covers costs exactly.</a:t>
            </a:r>
          </a:p>
          <a:p>
            <a:pPr marL="398463" indent="-398463">
              <a:spcAft>
                <a:spcPts val="600"/>
              </a:spcAft>
              <a:buClr>
                <a:schemeClr val="accent6">
                  <a:lumMod val="50000"/>
                </a:schemeClr>
              </a:buClr>
              <a:buFont typeface="Wingdings 3" panose="05040102010807070707" pitchFamily="18" charset="2"/>
              <a:buChar char=""/>
            </a:pPr>
            <a:r>
              <a:rPr lang="en-US" sz="2300" b="1" dirty="0">
                <a:solidFill>
                  <a:srgbClr val="FF0000"/>
                </a:solidFill>
              </a:rPr>
              <a:t>Break-even analysis </a:t>
            </a:r>
            <a:r>
              <a:rPr lang="en-US" sz="2300" dirty="0"/>
              <a:t>- the process of calculating and interpreting information relating to the break-even revenue level.</a:t>
            </a:r>
          </a:p>
        </p:txBody>
      </p:sp>
      <p:pic>
        <p:nvPicPr>
          <p:cNvPr id="11266" name="Picture 2" descr="Image result for break even revenue lev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4998" y="2270618"/>
            <a:ext cx="3275855" cy="223850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break even analysis formul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3" y="1124743"/>
            <a:ext cx="3260740" cy="893713"/>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break even analysis excel"/>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564997" y="4725144"/>
            <a:ext cx="3275855" cy="1709531"/>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4000" dirty="0" smtClean="0"/>
              <a:t>2.2 - How </a:t>
            </a:r>
            <a:r>
              <a:rPr lang="en-US" sz="4000" dirty="0"/>
              <a:t>to </a:t>
            </a:r>
            <a:r>
              <a:rPr lang="en-US" sz="4000" dirty="0" smtClean="0"/>
              <a:t>Use Break-Even Analysis</a:t>
            </a:r>
            <a:endParaRPr lang="en-US" sz="4000" dirty="0"/>
          </a:p>
        </p:txBody>
      </p:sp>
    </p:spTree>
    <p:extLst>
      <p:ext uri="{BB962C8B-B14F-4D97-AF65-F5344CB8AC3E}">
        <p14:creationId xmlns:p14="http://schemas.microsoft.com/office/powerpoint/2010/main" val="361293661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6264696" cy="5555367"/>
          </a:xfrm>
          <a:prstGeom prst="rect">
            <a:avLst/>
          </a:prstGeom>
        </p:spPr>
        <p:txBody>
          <a:bodyPr wrap="square">
            <a:spAutoFit/>
          </a:bodyPr>
          <a:lstStyle/>
          <a:p>
            <a:pPr>
              <a:spcAft>
                <a:spcPts val="600"/>
              </a:spcAft>
              <a:buClr>
                <a:schemeClr val="accent6">
                  <a:lumMod val="50000"/>
                </a:schemeClr>
              </a:buClr>
            </a:pPr>
            <a:r>
              <a:rPr lang="en-US" sz="2000" b="1" dirty="0">
                <a:solidFill>
                  <a:srgbClr val="FF0000"/>
                </a:solidFill>
              </a:rPr>
              <a:t>Exam style question</a:t>
            </a:r>
          </a:p>
          <a:p>
            <a:pPr>
              <a:spcAft>
                <a:spcPts val="600"/>
              </a:spcAft>
              <a:buClr>
                <a:schemeClr val="accent6">
                  <a:lumMod val="50000"/>
                </a:schemeClr>
              </a:buClr>
            </a:pPr>
            <a:r>
              <a:rPr lang="en-US" sz="2000" dirty="0">
                <a:solidFill>
                  <a:srgbClr val="FF0000"/>
                </a:solidFill>
              </a:rPr>
              <a:t>John-Paul Jones is a carpenter who </a:t>
            </a:r>
            <a:r>
              <a:rPr lang="en-US" sz="2000" dirty="0" err="1">
                <a:solidFill>
                  <a:srgbClr val="FF0000"/>
                </a:solidFill>
              </a:rPr>
              <a:t>specialises</a:t>
            </a:r>
            <a:r>
              <a:rPr lang="en-US" sz="2000" dirty="0">
                <a:solidFill>
                  <a:srgbClr val="FF0000"/>
                </a:solidFill>
              </a:rPr>
              <a:t> in handmade dining tables and chairs. His average selling price is £1,200 per dining set. The wood for each order costs approximately £300. John-Paul has fixed costs each month of £1800.</a:t>
            </a:r>
          </a:p>
          <a:p>
            <a:pPr marL="457200" indent="-457200">
              <a:spcAft>
                <a:spcPts val="600"/>
              </a:spcAft>
              <a:buClr>
                <a:schemeClr val="accent6">
                  <a:lumMod val="50000"/>
                </a:schemeClr>
              </a:buClr>
              <a:buFont typeface="+mj-lt"/>
              <a:buAutoNum type="arabicPeriod"/>
            </a:pPr>
            <a:r>
              <a:rPr lang="en-US" sz="2000" dirty="0" smtClean="0">
                <a:solidFill>
                  <a:srgbClr val="FF0000"/>
                </a:solidFill>
              </a:rPr>
              <a:t>How </a:t>
            </a:r>
            <a:r>
              <a:rPr lang="en-US" sz="2000" dirty="0">
                <a:solidFill>
                  <a:srgbClr val="FF0000"/>
                </a:solidFill>
              </a:rPr>
              <a:t>many dining sets must John-Paul sell each month in order to break even? Show all of your working. (4 marks)</a:t>
            </a:r>
          </a:p>
          <a:p>
            <a:pPr marL="457200" indent="-457200">
              <a:spcAft>
                <a:spcPts val="600"/>
              </a:spcAft>
              <a:buClr>
                <a:schemeClr val="accent6">
                  <a:lumMod val="50000"/>
                </a:schemeClr>
              </a:buClr>
              <a:buFont typeface="+mj-lt"/>
              <a:buAutoNum type="arabicPeriod"/>
            </a:pPr>
            <a:r>
              <a:rPr lang="en-US" sz="2000" dirty="0" smtClean="0">
                <a:solidFill>
                  <a:srgbClr val="FF0000"/>
                </a:solidFill>
              </a:rPr>
              <a:t>The </a:t>
            </a:r>
            <a:r>
              <a:rPr lang="en-US" sz="2000" dirty="0">
                <a:solidFill>
                  <a:srgbClr val="FF0000"/>
                </a:solidFill>
              </a:rPr>
              <a:t>economy is booming, trade is brisk and John-Paul is thinking of expanding his business. He would need to take out a bank loan in order to buy and fit out a larger workshop. He would also take on an assistant to help in his workshop. Explain two ways in which break-even analysis might be useful to John-Paul in this situation. (8 marks) </a:t>
            </a:r>
          </a:p>
        </p:txBody>
      </p:sp>
      <p:sp>
        <p:nvSpPr>
          <p:cNvPr id="3" name="Rectangle 2"/>
          <p:cNvSpPr/>
          <p:nvPr/>
        </p:nvSpPr>
        <p:spPr>
          <a:xfrm>
            <a:off x="6660232" y="1124744"/>
            <a:ext cx="2196244" cy="5478423"/>
          </a:xfrm>
          <a:prstGeom prst="rect">
            <a:avLst/>
          </a:prstGeom>
          <a:solidFill>
            <a:srgbClr val="FFB3B3"/>
          </a:solidFill>
        </p:spPr>
        <p:txBody>
          <a:bodyPr wrap="square">
            <a:spAutoFit/>
          </a:bodyPr>
          <a:lstStyle/>
          <a:p>
            <a:pPr marL="0" marR="0">
              <a:spcBef>
                <a:spcPts val="0"/>
              </a:spcBef>
              <a:spcAft>
                <a:spcPts val="0"/>
              </a:spcAf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Failures in </a:t>
            </a: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2016</a:t>
            </a:r>
            <a:r>
              <a:rPr lang="en-GB" sz="1400" dirty="0">
                <a:solidFill>
                  <a:srgbClr val="282727"/>
                </a:solidFill>
                <a:latin typeface="Arial" panose="020B0604020202020204" pitchFamily="34" charset="0"/>
                <a:ea typeface="Times New Roman" panose="02020603050405020304" pitchFamily="18" charset="0"/>
                <a:cs typeface="Arial" panose="020B0604020202020204" pitchFamily="34" charset="0"/>
              </a:rPr>
              <a:t> </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Exhibit</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Banana Republic</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Charity shops in Rugby</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Icon Live Limited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De </a:t>
            </a: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Bradelei</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Stores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City Motor Holdings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Specsavers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Joshua James Jewellery</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Store Twenty One</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HMV Ireland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Netto</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Stores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My Local</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BHS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Austin Reed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Debenhams Retail (Ireland) Ltd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Backwash from BHS</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Hawkins Bazaar owner </a:t>
            </a: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Tobar</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Group</a:t>
            </a:r>
            <a:r>
              <a:rPr lang="en-GB" sz="1400" dirty="0">
                <a:solidFill>
                  <a:srgbClr val="282727"/>
                </a:solidFill>
                <a:latin typeface="Arial" panose="020B0604020202020204" pitchFamily="34" charset="0"/>
                <a:ea typeface="Times New Roman" panose="02020603050405020304" pitchFamily="18" charset="0"/>
                <a:cs typeface="Arial" panose="020B0604020202020204" pitchFamily="34" charset="0"/>
              </a:rPr>
              <a:t>.</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McEwans</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of Perth</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Trod Ltd</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Furniture Barn</a:t>
            </a:r>
            <a:endParaRPr lang="en-GB" sz="1400" dirty="0">
              <a:latin typeface="Arial" panose="020B0604020202020204" pitchFamily="34" charset="0"/>
              <a:ea typeface="Calibri" panose="020F0502020204030204" pitchFamily="34" charset="0"/>
              <a:cs typeface="Arial" panose="020B0604020202020204" pitchFamily="34" charset="0"/>
            </a:endParaRPr>
          </a:p>
          <a:p>
            <a:pPr marR="0" lvl="0">
              <a:spcBef>
                <a:spcPts val="0"/>
              </a:spcBef>
              <a:spcAft>
                <a:spcPts val="0"/>
              </a:spcAft>
              <a:buSzPts val="1000"/>
              <a:tabLst>
                <a:tab pos="457200" algn="l"/>
              </a:tabLst>
            </a:pPr>
            <a:r>
              <a:rPr lang="en-GB" sz="1400" b="1" dirty="0" err="1">
                <a:solidFill>
                  <a:srgbClr val="282727"/>
                </a:solidFill>
                <a:latin typeface="Arial" panose="020B0604020202020204" pitchFamily="34" charset="0"/>
                <a:ea typeface="Times New Roman" panose="02020603050405020304" pitchFamily="18" charset="0"/>
                <a:cs typeface="Arial" panose="020B0604020202020204" pitchFamily="34" charset="0"/>
              </a:rPr>
              <a:t>Austins</a:t>
            </a:r>
            <a:r>
              <a:rPr lang="en-GB" sz="1400" b="1" dirty="0">
                <a:solidFill>
                  <a:srgbClr val="282727"/>
                </a:solidFill>
                <a:latin typeface="Arial" panose="020B0604020202020204" pitchFamily="34" charset="0"/>
                <a:ea typeface="Times New Roman" panose="02020603050405020304" pitchFamily="18" charset="0"/>
                <a:cs typeface="Arial" panose="020B0604020202020204" pitchFamily="34" charset="0"/>
              </a:rPr>
              <a:t> of </a:t>
            </a:r>
            <a:r>
              <a:rPr lang="en-GB" sz="1400" b="1" dirty="0" smtClean="0">
                <a:solidFill>
                  <a:srgbClr val="282727"/>
                </a:solidFill>
                <a:latin typeface="Arial" panose="020B0604020202020204" pitchFamily="34" charset="0"/>
                <a:ea typeface="Times New Roman" panose="02020603050405020304" pitchFamily="18" charset="0"/>
                <a:cs typeface="Arial" panose="020B0604020202020204" pitchFamily="34" charset="0"/>
              </a:rPr>
              <a:t>Derry</a:t>
            </a:r>
            <a:endParaRPr lang="en-GB" sz="1400" dirty="0">
              <a:latin typeface="Arial" panose="020B0604020202020204" pitchFamily="34" charset="0"/>
              <a:ea typeface="Calibri" panose="020F0502020204030204" pitchFamily="34" charset="0"/>
              <a:cs typeface="Arial" panose="020B0604020202020204" pitchFamily="34" charset="0"/>
            </a:endParaRPr>
          </a:p>
        </p:txBody>
      </p:sp>
      <p:sp>
        <p:nvSpPr>
          <p:cNvPr id="8"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Example</a:t>
            </a:r>
            <a:endParaRPr lang="en-US" sz="3200" dirty="0"/>
          </a:p>
        </p:txBody>
      </p:sp>
    </p:spTree>
    <p:extLst>
      <p:ext uri="{BB962C8B-B14F-4D97-AF65-F5344CB8AC3E}">
        <p14:creationId xmlns:p14="http://schemas.microsoft.com/office/powerpoint/2010/main" val="88407777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361950" indent="-361950">
              <a:buClr>
                <a:schemeClr val="accent6">
                  <a:lumMod val="50000"/>
                </a:schemeClr>
              </a:buClr>
              <a:buFont typeface="+mj-lt"/>
              <a:buAutoNum type="arabicPeriod" startAt="9"/>
            </a:pPr>
            <a:r>
              <a:rPr lang="en-US" sz="2000" dirty="0">
                <a:solidFill>
                  <a:srgbClr val="FF0000"/>
                </a:solidFill>
              </a:rPr>
              <a:t>The following information is available from </a:t>
            </a:r>
            <a:r>
              <a:rPr lang="en-US" sz="2000" dirty="0" err="1">
                <a:solidFill>
                  <a:srgbClr val="FF0000"/>
                </a:solidFill>
              </a:rPr>
              <a:t>Tiossan</a:t>
            </a:r>
            <a:r>
              <a:rPr lang="en-US" sz="2000" dirty="0">
                <a:solidFill>
                  <a:srgbClr val="FF0000"/>
                </a:solidFill>
              </a:rPr>
              <a:t>.</a:t>
            </a:r>
          </a:p>
          <a:p>
            <a:pPr marL="723900" indent="-342900">
              <a:buClr>
                <a:schemeClr val="accent6">
                  <a:lumMod val="50000"/>
                </a:schemeClr>
              </a:buClr>
              <a:buFont typeface="Arial" panose="020B0604020202020204" pitchFamily="34" charset="0"/>
              <a:buChar char="•"/>
            </a:pPr>
            <a:r>
              <a:rPr lang="en-US" sz="2000" dirty="0" smtClean="0">
                <a:solidFill>
                  <a:srgbClr val="FF0000"/>
                </a:solidFill>
              </a:rPr>
              <a:t>Fixed costs for a production run of </a:t>
            </a:r>
            <a:r>
              <a:rPr lang="en-US" sz="2000" dirty="0" err="1" smtClean="0">
                <a:solidFill>
                  <a:srgbClr val="FF0000"/>
                </a:solidFill>
              </a:rPr>
              <a:t>Terrango</a:t>
            </a:r>
            <a:r>
              <a:rPr lang="en-US" sz="2000" dirty="0" smtClean="0">
                <a:solidFill>
                  <a:srgbClr val="FF0000"/>
                </a:solidFill>
              </a:rPr>
              <a:t> Body Cream = $8 000</a:t>
            </a:r>
          </a:p>
          <a:p>
            <a:pPr marL="723900" indent="-342900">
              <a:buClr>
                <a:schemeClr val="accent6">
                  <a:lumMod val="50000"/>
                </a:schemeClr>
              </a:buClr>
              <a:buFont typeface="Arial" panose="020B0604020202020204" pitchFamily="34" charset="0"/>
              <a:buChar char="•"/>
            </a:pPr>
            <a:r>
              <a:rPr lang="en-US" sz="2000" dirty="0" smtClean="0">
                <a:solidFill>
                  <a:srgbClr val="FF0000"/>
                </a:solidFill>
              </a:rPr>
              <a:t>Average variable costs per unit = $6.00</a:t>
            </a:r>
          </a:p>
          <a:p>
            <a:pPr marL="723900" indent="-342900">
              <a:buClr>
                <a:schemeClr val="accent6">
                  <a:lumMod val="50000"/>
                </a:schemeClr>
              </a:buClr>
              <a:buFont typeface="Arial" panose="020B0604020202020204" pitchFamily="34" charset="0"/>
              <a:buChar char="•"/>
            </a:pPr>
            <a:r>
              <a:rPr lang="en-US" sz="2000" dirty="0" smtClean="0">
                <a:solidFill>
                  <a:srgbClr val="FF0000"/>
                </a:solidFill>
              </a:rPr>
              <a:t>Selling Price per unit = $38.00</a:t>
            </a:r>
            <a:br>
              <a:rPr lang="en-US" sz="2000" dirty="0" smtClean="0">
                <a:solidFill>
                  <a:srgbClr val="FF0000"/>
                </a:solidFill>
              </a:rPr>
            </a:br>
            <a:r>
              <a:rPr lang="en-US" sz="2000" dirty="0" smtClean="0">
                <a:solidFill>
                  <a:srgbClr val="FF0000"/>
                </a:solidFill>
              </a:rPr>
              <a:t>(a) Using the above information, calculate how many units of </a:t>
            </a:r>
            <a:r>
              <a:rPr lang="en-US" sz="2000" dirty="0" err="1" smtClean="0">
                <a:solidFill>
                  <a:srgbClr val="FF0000"/>
                </a:solidFill>
              </a:rPr>
              <a:t>Terrango</a:t>
            </a:r>
            <a:r>
              <a:rPr lang="en-US" sz="2000" dirty="0" smtClean="0">
                <a:solidFill>
                  <a:srgbClr val="FF0000"/>
                </a:solidFill>
              </a:rPr>
              <a:t> Body Cream </a:t>
            </a:r>
            <a:r>
              <a:rPr lang="en-US" sz="2000" dirty="0" err="1" smtClean="0">
                <a:solidFill>
                  <a:srgbClr val="FF0000"/>
                </a:solidFill>
              </a:rPr>
              <a:t>Tiossan</a:t>
            </a:r>
            <a:r>
              <a:rPr lang="en-US" sz="2000" dirty="0" smtClean="0">
                <a:solidFill>
                  <a:srgbClr val="FF0000"/>
                </a:solidFill>
              </a:rPr>
              <a:t> </a:t>
            </a:r>
            <a:r>
              <a:rPr lang="en-US" sz="2000" dirty="0">
                <a:solidFill>
                  <a:srgbClr val="FF0000"/>
                </a:solidFill>
              </a:rPr>
              <a:t>needs to sell to break even. (Show your working.)	(4</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9 </a:t>
            </a:r>
            <a:r>
              <a:rPr lang="en-US" b="1" dirty="0">
                <a:solidFill>
                  <a:srgbClr val="FF0000"/>
                </a:solidFill>
              </a:rPr>
              <a:t>= 4 marks</a:t>
            </a:r>
            <a:r>
              <a:rPr lang="en-US" sz="2000" dirty="0">
                <a:solidFill>
                  <a:srgbClr val="FF0000"/>
                </a:solidFill>
              </a:rPr>
              <a:t>)</a:t>
            </a:r>
          </a:p>
        </p:txBody>
      </p:sp>
      <p:sp>
        <p:nvSpPr>
          <p:cNvPr id="5" name="TextBox 4">
            <a:hlinkClick r:id="rId3" action="ppaction://hlinkfile"/>
          </p:cNvPr>
          <p:cNvSpPr txBox="1"/>
          <p:nvPr/>
        </p:nvSpPr>
        <p:spPr>
          <a:xfrm>
            <a:off x="8363168" y="1700808"/>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Example</a:t>
            </a:r>
            <a:endParaRPr lang="en-US" sz="3200" dirty="0"/>
          </a:p>
        </p:txBody>
      </p:sp>
    </p:spTree>
    <p:extLst>
      <p:ext uri="{BB962C8B-B14F-4D97-AF65-F5344CB8AC3E}">
        <p14:creationId xmlns:p14="http://schemas.microsoft.com/office/powerpoint/2010/main" val="235999120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23528" y="1124744"/>
          <a:ext cx="8496945" cy="5234940"/>
        </p:xfrm>
        <a:graphic>
          <a:graphicData uri="http://schemas.openxmlformats.org/drawingml/2006/table">
            <a:tbl>
              <a:tblPr firstRow="1" bandRow="1">
                <a:tableStyleId>{5C22544A-7EE6-4342-B048-85BDC9FD1C3A}</a:tableStyleId>
              </a:tblPr>
              <a:tblGrid>
                <a:gridCol w="792088"/>
                <a:gridCol w="6768752"/>
                <a:gridCol w="936105"/>
              </a:tblGrid>
              <a:tr h="370840">
                <a:tc>
                  <a:txBody>
                    <a:bodyPr/>
                    <a:lstStyle/>
                    <a:p>
                      <a:r>
                        <a:rPr lang="en-GB" sz="1950" smtClean="0">
                          <a:latin typeface="Arial" panose="020B0604020202020204" pitchFamily="34" charset="0"/>
                          <a:cs typeface="Arial" panose="020B0604020202020204" pitchFamily="34" charset="0"/>
                        </a:rPr>
                        <a:t>9 (a)</a:t>
                      </a:r>
                      <a:endParaRPr lang="en-GB" sz="1950" dirty="0">
                        <a:latin typeface="Arial" panose="020B0604020202020204" pitchFamily="34" charset="0"/>
                        <a:cs typeface="Arial" panose="020B0604020202020204" pitchFamily="34" charset="0"/>
                      </a:endParaRPr>
                    </a:p>
                  </a:txBody>
                  <a:tcPr/>
                </a:tc>
                <a:tc>
                  <a:txBody>
                    <a:bodyPr/>
                    <a:lstStyle/>
                    <a:p>
                      <a:r>
                        <a:rPr lang="en-US" sz="1950" b="0" dirty="0" smtClean="0">
                          <a:latin typeface="Arial" panose="020B0604020202020204" pitchFamily="34" charset="0"/>
                          <a:cs typeface="Arial" panose="020B0604020202020204" pitchFamily="34" charset="0"/>
                        </a:rPr>
                        <a:t>The following information is available from </a:t>
                      </a:r>
                      <a:r>
                        <a:rPr lang="en-US" sz="1950" b="0" dirty="0" err="1" smtClean="0">
                          <a:latin typeface="Arial" panose="020B0604020202020204" pitchFamily="34" charset="0"/>
                          <a:cs typeface="Arial" panose="020B0604020202020204" pitchFamily="34" charset="0"/>
                        </a:rPr>
                        <a:t>Tiossan</a:t>
                      </a:r>
                      <a:endParaRPr lang="en-US" sz="1950" b="0" dirty="0" smtClean="0">
                        <a:latin typeface="Arial" panose="020B0604020202020204" pitchFamily="34" charset="0"/>
                        <a:cs typeface="Arial" panose="020B0604020202020204" pitchFamily="34" charset="0"/>
                      </a:endParaRPr>
                    </a:p>
                    <a:p>
                      <a:r>
                        <a:rPr lang="en-US" sz="1950" b="0" dirty="0" smtClean="0">
                          <a:latin typeface="Arial" panose="020B0604020202020204" pitchFamily="34" charset="0"/>
                          <a:cs typeface="Arial" panose="020B0604020202020204" pitchFamily="34" charset="0"/>
                        </a:rPr>
                        <a:t>Fixed costs for a production run of </a:t>
                      </a:r>
                      <a:r>
                        <a:rPr lang="en-US" sz="1950" b="0" dirty="0" err="1" smtClean="0">
                          <a:latin typeface="Arial" panose="020B0604020202020204" pitchFamily="34" charset="0"/>
                          <a:cs typeface="Arial" panose="020B0604020202020204" pitchFamily="34" charset="0"/>
                        </a:rPr>
                        <a:t>Terrango</a:t>
                      </a:r>
                      <a:r>
                        <a:rPr lang="en-US" sz="1950" b="0" dirty="0" smtClean="0">
                          <a:latin typeface="Arial" panose="020B0604020202020204" pitchFamily="34" charset="0"/>
                          <a:cs typeface="Arial" panose="020B0604020202020204" pitchFamily="34" charset="0"/>
                        </a:rPr>
                        <a:t> Body Cream</a:t>
                      </a:r>
                    </a:p>
                    <a:p>
                      <a:r>
                        <a:rPr lang="en-US" sz="1950" b="0" dirty="0" smtClean="0">
                          <a:latin typeface="Arial" panose="020B0604020202020204" pitchFamily="34" charset="0"/>
                          <a:cs typeface="Arial" panose="020B0604020202020204" pitchFamily="34" charset="0"/>
                        </a:rPr>
                        <a:t>= $8 000</a:t>
                      </a:r>
                    </a:p>
                    <a:p>
                      <a:r>
                        <a:rPr lang="en-US" sz="1950" b="0" dirty="0" smtClean="0">
                          <a:latin typeface="Arial" panose="020B0604020202020204" pitchFamily="34" charset="0"/>
                          <a:cs typeface="Arial" panose="020B0604020202020204" pitchFamily="34" charset="0"/>
                        </a:rPr>
                        <a:t>Average variable costs per unit = $6.00</a:t>
                      </a:r>
                    </a:p>
                    <a:p>
                      <a:r>
                        <a:rPr lang="en-US" sz="1950" b="0" dirty="0" smtClean="0">
                          <a:latin typeface="Arial" panose="020B0604020202020204" pitchFamily="34" charset="0"/>
                          <a:cs typeface="Arial" panose="020B0604020202020204" pitchFamily="34" charset="0"/>
                        </a:rPr>
                        <a:t>Selling Price per unit $38.00</a:t>
                      </a:r>
                    </a:p>
                    <a:p>
                      <a:r>
                        <a:rPr lang="en-US" sz="1950" b="0" dirty="0" smtClean="0">
                          <a:latin typeface="Arial" panose="020B0604020202020204" pitchFamily="34" charset="0"/>
                          <a:cs typeface="Arial" panose="020B0604020202020204" pitchFamily="34" charset="0"/>
                        </a:rPr>
                        <a:t>Using the above information, calculate how many units of </a:t>
                      </a:r>
                      <a:r>
                        <a:rPr lang="en-US" sz="1950" b="0" dirty="0" err="1" smtClean="0">
                          <a:latin typeface="Arial" panose="020B0604020202020204" pitchFamily="34" charset="0"/>
                          <a:cs typeface="Arial" panose="020B0604020202020204" pitchFamily="34" charset="0"/>
                        </a:rPr>
                        <a:t>Terrango</a:t>
                      </a:r>
                      <a:r>
                        <a:rPr lang="en-US" sz="1950" b="0" dirty="0" smtClean="0">
                          <a:latin typeface="Arial" panose="020B0604020202020204" pitchFamily="34" charset="0"/>
                          <a:cs typeface="Arial" panose="020B0604020202020204" pitchFamily="34" charset="0"/>
                        </a:rPr>
                        <a:t> Body Cream </a:t>
                      </a:r>
                      <a:r>
                        <a:rPr lang="en-US" sz="1950" b="0" dirty="0" err="1" smtClean="0">
                          <a:latin typeface="Arial" panose="020B0604020202020204" pitchFamily="34" charset="0"/>
                          <a:cs typeface="Arial" panose="020B0604020202020204" pitchFamily="34" charset="0"/>
                        </a:rPr>
                        <a:t>Tiossan</a:t>
                      </a:r>
                      <a:r>
                        <a:rPr lang="en-US" sz="1950" b="0" dirty="0" smtClean="0">
                          <a:latin typeface="Arial" panose="020B0604020202020204" pitchFamily="34" charset="0"/>
                          <a:cs typeface="Arial" panose="020B0604020202020204" pitchFamily="34" charset="0"/>
                        </a:rPr>
                        <a:t> needs to sell to break even.</a:t>
                      </a:r>
                      <a:endParaRPr lang="en-GB" sz="1950" b="0" dirty="0">
                        <a:latin typeface="Arial" panose="020B0604020202020204" pitchFamily="34" charset="0"/>
                        <a:cs typeface="Arial" panose="020B0604020202020204" pitchFamily="34" charset="0"/>
                      </a:endParaRPr>
                    </a:p>
                  </a:txBody>
                  <a:tcPr/>
                </a:tc>
                <a:tc>
                  <a:txBody>
                    <a:bodyPr/>
                    <a:lstStyle/>
                    <a:p>
                      <a:pPr algn="ctr"/>
                      <a:r>
                        <a:rPr lang="en-GB" sz="1950" b="0" smtClean="0">
                          <a:latin typeface="Arial" panose="020B0604020202020204" pitchFamily="34" charset="0"/>
                          <a:cs typeface="Arial" panose="020B0604020202020204" pitchFamily="34" charset="0"/>
                        </a:rPr>
                        <a:t>4 Marks</a:t>
                      </a:r>
                      <a:endParaRPr lang="en-GB" sz="1950" b="0" dirty="0">
                        <a:latin typeface="Arial" panose="020B0604020202020204" pitchFamily="34" charset="0"/>
                        <a:cs typeface="Arial" panose="020B0604020202020204" pitchFamily="34" charset="0"/>
                      </a:endParaRPr>
                    </a:p>
                  </a:txBody>
                  <a:tcPr/>
                </a:tc>
              </a:tr>
              <a:tr h="370840">
                <a:tc>
                  <a:txBody>
                    <a:bodyPr/>
                    <a:lstStyle/>
                    <a:p>
                      <a:r>
                        <a:rPr lang="en-GB" sz="1950" smtClean="0">
                          <a:latin typeface="Arial" panose="020B0604020202020204" pitchFamily="34" charset="0"/>
                          <a:cs typeface="Arial" panose="020B0604020202020204" pitchFamily="34" charset="0"/>
                        </a:rPr>
                        <a:t>9 (b)</a:t>
                      </a:r>
                      <a:endParaRPr lang="en-GB" sz="1950" dirty="0">
                        <a:latin typeface="Arial" panose="020B0604020202020204" pitchFamily="34" charset="0"/>
                        <a:cs typeface="Arial" panose="020B0604020202020204" pitchFamily="34" charset="0"/>
                      </a:endParaRPr>
                    </a:p>
                  </a:txBody>
                  <a:tcPr/>
                </a:tc>
                <a:tc>
                  <a:txBody>
                    <a:bodyPr/>
                    <a:lstStyle/>
                    <a:p>
                      <a:r>
                        <a:rPr lang="en-US" sz="1950" b="1" dirty="0" smtClean="0">
                          <a:latin typeface="Arial" panose="020B0604020202020204" pitchFamily="34" charset="0"/>
                          <a:cs typeface="Arial" panose="020B0604020202020204" pitchFamily="34" charset="0"/>
                        </a:rPr>
                        <a:t>(Knowledge 1, Application 3)</a:t>
                      </a:r>
                    </a:p>
                    <a:p>
                      <a:r>
                        <a:rPr lang="en-US" sz="1950" b="1" dirty="0" smtClean="0">
                          <a:latin typeface="Arial" panose="020B0604020202020204" pitchFamily="34" charset="0"/>
                          <a:cs typeface="Arial" panose="020B0604020202020204" pitchFamily="34" charset="0"/>
                        </a:rPr>
                        <a:t>Knowledge</a:t>
                      </a:r>
                      <a:r>
                        <a:rPr lang="en-US" sz="1950" b="0" dirty="0" smtClean="0">
                          <a:latin typeface="Arial" panose="020B0604020202020204" pitchFamily="34" charset="0"/>
                          <a:cs typeface="Arial" panose="020B0604020202020204" pitchFamily="34" charset="0"/>
                        </a:rPr>
                        <a:t>: Correct formula for calculating Break Even units</a:t>
                      </a:r>
                    </a:p>
                    <a:p>
                      <a:r>
                        <a:rPr lang="en-US" sz="1950" b="0" dirty="0" smtClean="0">
                          <a:latin typeface="Arial" panose="020B0604020202020204" pitchFamily="34" charset="0"/>
                          <a:cs typeface="Arial" panose="020B0604020202020204" pitchFamily="34" charset="0"/>
                        </a:rPr>
                        <a:t>[Fixed Costs/(Selling Price-Variable Costs) = Break Even](1)</a:t>
                      </a:r>
                    </a:p>
                    <a:p>
                      <a:r>
                        <a:rPr lang="en-US" sz="1950" b="1" dirty="0" smtClean="0">
                          <a:latin typeface="Arial" panose="020B0604020202020204" pitchFamily="34" charset="0"/>
                          <a:cs typeface="Arial" panose="020B0604020202020204" pitchFamily="34" charset="0"/>
                        </a:rPr>
                        <a:t>Application</a:t>
                      </a:r>
                      <a:r>
                        <a:rPr lang="en-US" sz="1950" b="0" dirty="0" smtClean="0">
                          <a:latin typeface="Arial" panose="020B0604020202020204" pitchFamily="34" charset="0"/>
                          <a:cs typeface="Arial" panose="020B0604020202020204" pitchFamily="34" charset="0"/>
                        </a:rPr>
                        <a:t>: $8 000 (1) /($38-$6.00) (1) = 250 units (1)</a:t>
                      </a:r>
                    </a:p>
                    <a:p>
                      <a:r>
                        <a:rPr lang="en-US" sz="1950" b="1" dirty="0" smtClean="0">
                          <a:latin typeface="Arial" panose="020B0604020202020204" pitchFamily="34" charset="0"/>
                          <a:cs typeface="Arial" panose="020B0604020202020204" pitchFamily="34" charset="0"/>
                        </a:rPr>
                        <a:t>Candidates who give correct answer without formula shown gain full marks (knowledge implied).</a:t>
                      </a:r>
                    </a:p>
                    <a:p>
                      <a:r>
                        <a:rPr lang="en-US" sz="1950" b="1" dirty="0" smtClean="0">
                          <a:latin typeface="Arial" panose="020B0604020202020204" pitchFamily="34" charset="0"/>
                          <a:cs typeface="Arial" panose="020B0604020202020204" pitchFamily="34" charset="0"/>
                        </a:rPr>
                        <a:t>N.B. answer must be expressed in units, if not maximum 3 marks.</a:t>
                      </a:r>
                      <a:endParaRPr lang="en-GB" sz="1950" b="1" dirty="0">
                        <a:latin typeface="Arial" panose="020B0604020202020204" pitchFamily="34" charset="0"/>
                        <a:cs typeface="Arial" panose="020B0604020202020204" pitchFamily="34" charset="0"/>
                      </a:endParaRPr>
                    </a:p>
                  </a:txBody>
                  <a:tcPr/>
                </a:tc>
                <a:tc>
                  <a:txBody>
                    <a:bodyPr/>
                    <a:lstStyle/>
                    <a:p>
                      <a:pPr algn="ctr"/>
                      <a:endParaRPr lang="en-GB" sz="1950" dirty="0" smtClean="0">
                        <a:latin typeface="Arial" panose="020B0604020202020204" pitchFamily="34" charset="0"/>
                        <a:cs typeface="Arial" panose="020B0604020202020204" pitchFamily="34" charset="0"/>
                      </a:endParaRPr>
                    </a:p>
                    <a:p>
                      <a:pPr algn="ctr"/>
                      <a:r>
                        <a:rPr lang="en-GB" sz="1950" dirty="0" smtClean="0">
                          <a:latin typeface="Arial" panose="020B0604020202020204" pitchFamily="34" charset="0"/>
                          <a:cs typeface="Arial" panose="020B0604020202020204" pitchFamily="34" charset="0"/>
                        </a:rPr>
                        <a:t>1</a:t>
                      </a:r>
                    </a:p>
                    <a:p>
                      <a:pPr algn="ctr"/>
                      <a:endParaRPr lang="en-GB" sz="1950" dirty="0" smtClean="0">
                        <a:latin typeface="Arial" panose="020B0604020202020204" pitchFamily="34" charset="0"/>
                        <a:cs typeface="Arial" panose="020B0604020202020204" pitchFamily="34" charset="0"/>
                      </a:endParaRPr>
                    </a:p>
                    <a:p>
                      <a:pPr algn="ctr"/>
                      <a:endParaRPr lang="en-GB" sz="1950" dirty="0" smtClean="0">
                        <a:latin typeface="Arial" panose="020B0604020202020204" pitchFamily="34" charset="0"/>
                        <a:cs typeface="Arial" panose="020B0604020202020204" pitchFamily="34" charset="0"/>
                      </a:endParaRPr>
                    </a:p>
                    <a:p>
                      <a:pPr algn="ctr"/>
                      <a:endParaRPr lang="en-GB" sz="1950" dirty="0" smtClean="0">
                        <a:latin typeface="Arial" panose="020B0604020202020204" pitchFamily="34" charset="0"/>
                        <a:cs typeface="Arial" panose="020B0604020202020204" pitchFamily="34" charset="0"/>
                      </a:endParaRPr>
                    </a:p>
                    <a:p>
                      <a:pPr algn="ctr"/>
                      <a:r>
                        <a:rPr lang="en-GB" sz="1950" dirty="0" smtClean="0">
                          <a:latin typeface="Arial" panose="020B0604020202020204" pitchFamily="34" charset="0"/>
                          <a:cs typeface="Arial" panose="020B0604020202020204" pitchFamily="34" charset="0"/>
                        </a:rPr>
                        <a:t>1-3</a:t>
                      </a:r>
                    </a:p>
                  </a:txBody>
                  <a:tcPr/>
                </a:tc>
              </a:tr>
            </a:tbl>
          </a:graphicData>
        </a:graphic>
      </p:graphicFrame>
      <p:sp>
        <p:nvSpPr>
          <p:cNvPr id="5"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Example</a:t>
            </a:r>
            <a:endParaRPr lang="en-US" sz="3200" dirty="0"/>
          </a:p>
        </p:txBody>
      </p:sp>
    </p:spTree>
    <p:extLst>
      <p:ext uri="{BB962C8B-B14F-4D97-AF65-F5344CB8AC3E}">
        <p14:creationId xmlns:p14="http://schemas.microsoft.com/office/powerpoint/2010/main" val="4264900399"/>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a:pPr>
            <a:r>
              <a:rPr lang="en-US" sz="2000" dirty="0" smtClean="0">
                <a:solidFill>
                  <a:srgbClr val="FF0000"/>
                </a:solidFill>
              </a:rPr>
              <a:t>(</a:t>
            </a:r>
            <a:r>
              <a:rPr lang="en-US" sz="2000" dirty="0">
                <a:solidFill>
                  <a:srgbClr val="FF0000"/>
                </a:solidFill>
              </a:rPr>
              <a:t>a) Sussex Skaters, a niche manufacturer of skateboards in Brighton, generated the following financial accounts in </a:t>
            </a:r>
            <a:r>
              <a:rPr lang="en-US" sz="2000" dirty="0" smtClean="0">
                <a:solidFill>
                  <a:srgbClr val="FF0000"/>
                </a:solidFill>
              </a:rPr>
              <a:t>2012</a:t>
            </a:r>
            <a:r>
              <a:rPr lang="en-US" sz="2000" dirty="0">
                <a:solidFill>
                  <a:srgbClr val="FF0000"/>
                </a:solidFill>
              </a:rPr>
              <a:t> </a:t>
            </a:r>
            <a:r>
              <a:rPr lang="en-US" sz="2000" dirty="0" smtClean="0">
                <a:solidFill>
                  <a:srgbClr val="FF0000"/>
                </a:solidFill>
              </a:rPr>
              <a:t>in </a:t>
            </a:r>
            <a:r>
              <a:rPr lang="en-US" sz="2000" b="1" dirty="0" smtClean="0">
                <a:solidFill>
                  <a:srgbClr val="FF0000"/>
                </a:solidFill>
              </a:rPr>
              <a:t>£</a:t>
            </a:r>
          </a:p>
          <a:p>
            <a:pPr>
              <a:buClr>
                <a:schemeClr val="accent6">
                  <a:lumMod val="50000"/>
                </a:schemeClr>
              </a:buClr>
            </a:pPr>
            <a:r>
              <a:rPr lang="en-US" sz="2000" dirty="0" smtClean="0">
                <a:solidFill>
                  <a:srgbClr val="FF0000"/>
                </a:solidFill>
              </a:rPr>
              <a:t>	Fixed costs 12 500</a:t>
            </a:r>
          </a:p>
          <a:p>
            <a:pPr>
              <a:buClr>
                <a:schemeClr val="accent6">
                  <a:lumMod val="50000"/>
                </a:schemeClr>
              </a:buClr>
            </a:pPr>
            <a:r>
              <a:rPr lang="en-US" sz="2000" dirty="0" smtClean="0">
                <a:solidFill>
                  <a:srgbClr val="FF0000"/>
                </a:solidFill>
              </a:rPr>
              <a:t>	Total </a:t>
            </a:r>
            <a:r>
              <a:rPr lang="en-US" sz="2000" dirty="0">
                <a:solidFill>
                  <a:srgbClr val="FF0000"/>
                </a:solidFill>
              </a:rPr>
              <a:t>revenue 250 000</a:t>
            </a:r>
          </a:p>
          <a:p>
            <a:pPr>
              <a:buClr>
                <a:schemeClr val="accent6">
                  <a:lumMod val="50000"/>
                </a:schemeClr>
              </a:buClr>
            </a:pPr>
            <a:r>
              <a:rPr lang="en-US" sz="2000" dirty="0" smtClean="0">
                <a:solidFill>
                  <a:srgbClr val="FF0000"/>
                </a:solidFill>
              </a:rPr>
              <a:t>	Contribution </a:t>
            </a:r>
            <a:r>
              <a:rPr lang="en-US" sz="2000" dirty="0">
                <a:solidFill>
                  <a:srgbClr val="FF0000"/>
                </a:solidFill>
              </a:rPr>
              <a:t>per unit 50</a:t>
            </a:r>
          </a:p>
          <a:p>
            <a:pPr>
              <a:buClr>
                <a:schemeClr val="accent6">
                  <a:lumMod val="50000"/>
                </a:schemeClr>
              </a:buClr>
            </a:pPr>
            <a:r>
              <a:rPr lang="en-US" sz="2000" dirty="0" smtClean="0">
                <a:solidFill>
                  <a:srgbClr val="FF0000"/>
                </a:solidFill>
              </a:rPr>
              <a:t>	Variable </a:t>
            </a:r>
            <a:r>
              <a:rPr lang="en-US" sz="2000" dirty="0">
                <a:solidFill>
                  <a:srgbClr val="FF0000"/>
                </a:solidFill>
              </a:rPr>
              <a:t>costs 50 000</a:t>
            </a:r>
          </a:p>
          <a:p>
            <a:pPr marL="361950">
              <a:buClr>
                <a:schemeClr val="accent6">
                  <a:lumMod val="50000"/>
                </a:schemeClr>
              </a:buClr>
            </a:pPr>
            <a:r>
              <a:rPr lang="en-US" sz="2000" dirty="0">
                <a:solidFill>
                  <a:srgbClr val="FF0000"/>
                </a:solidFill>
              </a:rPr>
              <a:t>Calculate the break-even level of output for Sussex Skaters in 2012</a:t>
            </a:r>
            <a:r>
              <a:rPr lang="en-US" sz="2000" dirty="0" smtClean="0">
                <a:solidFill>
                  <a:srgbClr val="FF0000"/>
                </a:solidFill>
              </a:rPr>
              <a:t>. (</a:t>
            </a:r>
            <a:r>
              <a:rPr lang="en-US" sz="2000" dirty="0">
                <a:solidFill>
                  <a:srgbClr val="FF0000"/>
                </a:solidFill>
              </a:rPr>
              <a:t>1)</a:t>
            </a:r>
          </a:p>
          <a:p>
            <a:pPr marL="811213" indent="-449263">
              <a:buClr>
                <a:schemeClr val="accent6">
                  <a:lumMod val="50000"/>
                </a:schemeClr>
              </a:buClr>
              <a:buFont typeface="+mj-lt"/>
              <a:buAutoNum type="alphaUcPeriod"/>
            </a:pPr>
            <a:r>
              <a:rPr lang="en-US" sz="2000" dirty="0" smtClean="0">
                <a:solidFill>
                  <a:srgbClr val="FF0000"/>
                </a:solidFill>
              </a:rPr>
              <a:t>200</a:t>
            </a:r>
            <a:endParaRPr lang="en-US" sz="2000" dirty="0">
              <a:solidFill>
                <a:srgbClr val="FF0000"/>
              </a:solidFill>
            </a:endParaRPr>
          </a:p>
          <a:p>
            <a:pPr marL="811213" indent="-449263">
              <a:buClr>
                <a:schemeClr val="accent6">
                  <a:lumMod val="50000"/>
                </a:schemeClr>
              </a:buClr>
              <a:buFont typeface="+mj-lt"/>
              <a:buAutoNum type="alphaUcPeriod"/>
            </a:pPr>
            <a:r>
              <a:rPr lang="en-US" sz="2000" dirty="0" smtClean="0">
                <a:solidFill>
                  <a:srgbClr val="FF0000"/>
                </a:solidFill>
              </a:rPr>
              <a:t>250</a:t>
            </a:r>
            <a:endParaRPr lang="en-US" sz="2000" dirty="0">
              <a:solidFill>
                <a:srgbClr val="FF0000"/>
              </a:solidFill>
            </a:endParaRPr>
          </a:p>
          <a:p>
            <a:pPr marL="811213" indent="-449263">
              <a:buClr>
                <a:schemeClr val="accent6">
                  <a:lumMod val="50000"/>
                </a:schemeClr>
              </a:buClr>
              <a:buFont typeface="+mj-lt"/>
              <a:buAutoNum type="alphaUcPeriod"/>
            </a:pPr>
            <a:r>
              <a:rPr lang="en-US" sz="2000" dirty="0" smtClean="0">
                <a:solidFill>
                  <a:srgbClr val="FF0000"/>
                </a:solidFill>
              </a:rPr>
              <a:t>1 </a:t>
            </a:r>
            <a:r>
              <a:rPr lang="en-US" sz="2000" dirty="0">
                <a:solidFill>
                  <a:srgbClr val="FF0000"/>
                </a:solidFill>
              </a:rPr>
              <a:t>000</a:t>
            </a:r>
          </a:p>
          <a:p>
            <a:pPr marL="811213" indent="-449263">
              <a:buClr>
                <a:schemeClr val="accent6">
                  <a:lumMod val="50000"/>
                </a:schemeClr>
              </a:buClr>
              <a:buFont typeface="+mj-lt"/>
              <a:buAutoNum type="alphaUcPeriod"/>
            </a:pPr>
            <a:r>
              <a:rPr lang="en-US" sz="2000" dirty="0" smtClean="0">
                <a:solidFill>
                  <a:srgbClr val="FF0000"/>
                </a:solidFill>
              </a:rPr>
              <a:t>5 000</a:t>
            </a:r>
          </a:p>
          <a:p>
            <a:pPr marL="361950">
              <a:buClr>
                <a:schemeClr val="accent6">
                  <a:lumMod val="50000"/>
                </a:schemeClr>
              </a:buClr>
            </a:pPr>
            <a:r>
              <a:rPr lang="en-US" sz="2000" dirty="0" smtClean="0">
                <a:solidFill>
                  <a:srgbClr val="FF0000"/>
                </a:solidFill>
              </a:rPr>
              <a:t>Answer</a:t>
            </a:r>
            <a:br>
              <a:rPr lang="en-US" sz="2000" dirty="0" smtClean="0">
                <a:solidFill>
                  <a:srgbClr val="FF0000"/>
                </a:solidFill>
              </a:rPr>
            </a:br>
            <a:r>
              <a:rPr lang="en-US" sz="2000" dirty="0" smtClean="0">
                <a:solidFill>
                  <a:srgbClr val="FF0000"/>
                </a:solidFill>
              </a:rPr>
              <a:t>(b</a:t>
            </a:r>
            <a:r>
              <a:rPr lang="en-US" sz="2000" dirty="0">
                <a:solidFill>
                  <a:srgbClr val="FF0000"/>
                </a:solidFill>
              </a:rPr>
              <a:t>) Explain your answer (show your workings</a:t>
            </a:r>
            <a:r>
              <a:rPr lang="en-US" sz="2000" dirty="0" smtClean="0">
                <a:solidFill>
                  <a:srgbClr val="FF0000"/>
                </a:solidFill>
              </a:rPr>
              <a:t>).	(</a:t>
            </a:r>
            <a:r>
              <a:rPr lang="en-US" sz="2000" dirty="0">
                <a:solidFill>
                  <a:srgbClr val="FF0000"/>
                </a:solidFill>
              </a:rPr>
              <a:t>3</a:t>
            </a:r>
            <a:r>
              <a:rPr lang="en-US" sz="2000" dirty="0" smtClean="0">
                <a:solidFill>
                  <a:srgbClr val="FF0000"/>
                </a:solidFill>
              </a:rPr>
              <a:t>)</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smtClean="0">
                <a:solidFill>
                  <a:srgbClr val="FF0000"/>
                </a:solidFill>
              </a:rPr>
              <a:t>Total for Question 9 = 4 marks</a:t>
            </a:r>
            <a:r>
              <a:rPr lang="en-US" sz="2000" dirty="0" smtClean="0">
                <a:solidFill>
                  <a:srgbClr val="FF0000"/>
                </a:solidFill>
              </a:rPr>
              <a:t>)</a:t>
            </a:r>
            <a:endParaRPr lang="en-US" sz="2000" dirty="0">
              <a:solidFill>
                <a:srgbClr val="FF0000"/>
              </a:solidFill>
            </a:endParaRPr>
          </a:p>
        </p:txBody>
      </p:sp>
      <p:sp>
        <p:nvSpPr>
          <p:cNvPr id="5" name="TextBox 4">
            <a:hlinkClick r:id="rId3" action="ppaction://hlinkfile"/>
          </p:cNvPr>
          <p:cNvSpPr txBox="1"/>
          <p:nvPr/>
        </p:nvSpPr>
        <p:spPr>
          <a:xfrm>
            <a:off x="8363168" y="1700808"/>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Example</a:t>
            </a:r>
            <a:endParaRPr lang="en-US" sz="3200" dirty="0"/>
          </a:p>
        </p:txBody>
      </p:sp>
    </p:spTree>
    <p:extLst>
      <p:ext uri="{BB962C8B-B14F-4D97-AF65-F5344CB8AC3E}">
        <p14:creationId xmlns:p14="http://schemas.microsoft.com/office/powerpoint/2010/main" val="324127982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23528" y="1124744"/>
          <a:ext cx="8496945" cy="5303520"/>
        </p:xfrm>
        <a:graphic>
          <a:graphicData uri="http://schemas.openxmlformats.org/drawingml/2006/table">
            <a:tbl>
              <a:tblPr firstRow="1" bandRow="1">
                <a:tableStyleId>{5C22544A-7EE6-4342-B048-85BDC9FD1C3A}</a:tableStyleId>
              </a:tblPr>
              <a:tblGrid>
                <a:gridCol w="936104"/>
                <a:gridCol w="6048672"/>
                <a:gridCol w="1512169"/>
              </a:tblGrid>
              <a:tr h="370840">
                <a:tc>
                  <a:txBody>
                    <a:bodyPr/>
                    <a:lstStyle/>
                    <a:p>
                      <a:r>
                        <a:rPr lang="en-GB" sz="2400" dirty="0" smtClean="0">
                          <a:latin typeface="Arial" panose="020B0604020202020204" pitchFamily="34" charset="0"/>
                          <a:cs typeface="Arial" panose="020B0604020202020204" pitchFamily="34" charset="0"/>
                        </a:rPr>
                        <a:t>1 (a)</a:t>
                      </a:r>
                      <a:endParaRPr lang="en-GB" sz="2400" dirty="0">
                        <a:latin typeface="Arial" panose="020B0604020202020204" pitchFamily="34" charset="0"/>
                        <a:cs typeface="Arial" panose="020B0604020202020204" pitchFamily="34" charset="0"/>
                      </a:endParaRPr>
                    </a:p>
                  </a:txBody>
                  <a:tcPr/>
                </a:tc>
                <a:tc>
                  <a:txBody>
                    <a:bodyPr/>
                    <a:lstStyle/>
                    <a:p>
                      <a:r>
                        <a:rPr lang="en-US" sz="2400" b="0" dirty="0" smtClean="0">
                          <a:latin typeface="Arial" panose="020B0604020202020204" pitchFamily="34" charset="0"/>
                          <a:cs typeface="Arial" panose="020B0604020202020204" pitchFamily="34" charset="0"/>
                        </a:rPr>
                        <a:t>Answer – 250 (B)</a:t>
                      </a:r>
                      <a:endParaRPr lang="en-GB" sz="2400" b="0" dirty="0">
                        <a:latin typeface="Arial" panose="020B0604020202020204" pitchFamily="34" charset="0"/>
                        <a:cs typeface="Arial" panose="020B0604020202020204" pitchFamily="34" charset="0"/>
                      </a:endParaRPr>
                    </a:p>
                  </a:txBody>
                  <a:tcPr/>
                </a:tc>
                <a:tc>
                  <a:txBody>
                    <a:bodyPr/>
                    <a:lstStyle/>
                    <a:p>
                      <a:pPr algn="ctr"/>
                      <a:r>
                        <a:rPr lang="en-GB" sz="2400" b="0" dirty="0" smtClean="0">
                          <a:latin typeface="Arial" panose="020B0604020202020204" pitchFamily="34" charset="0"/>
                          <a:cs typeface="Arial" panose="020B0604020202020204" pitchFamily="34" charset="0"/>
                        </a:rPr>
                        <a:t>1</a:t>
                      </a:r>
                      <a:endParaRPr lang="en-GB" sz="2400" b="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1 (b)</a:t>
                      </a:r>
                      <a:endParaRPr lang="en-GB" sz="2400" dirty="0">
                        <a:latin typeface="Arial" panose="020B0604020202020204" pitchFamily="34" charset="0"/>
                        <a:cs typeface="Arial" panose="020B0604020202020204" pitchFamily="34" charset="0"/>
                      </a:endParaRPr>
                    </a:p>
                  </a:txBody>
                  <a:tcPr/>
                </a:tc>
                <a:tc>
                  <a:txBody>
                    <a:bodyPr/>
                    <a:lstStyle/>
                    <a:p>
                      <a:pPr marL="0" indent="0">
                        <a:buClr>
                          <a:srgbClr val="C00000"/>
                        </a:buClr>
                        <a:buFont typeface="Arial" panose="020B0604020202020204" pitchFamily="34" charset="0"/>
                        <a:buNone/>
                      </a:pPr>
                      <a:r>
                        <a:rPr lang="en-US" sz="2400" b="0" dirty="0" smtClean="0">
                          <a:latin typeface="Arial" panose="020B0604020202020204" pitchFamily="34" charset="0"/>
                          <a:cs typeface="Arial" panose="020B0604020202020204" pitchFamily="34" charset="0"/>
                        </a:rPr>
                        <a:t>Explain your answer (show your workings)</a:t>
                      </a:r>
                    </a:p>
                    <a:p>
                      <a:pPr marL="620713" indent="-344488">
                        <a:buClr>
                          <a:srgbClr val="C00000"/>
                        </a:buClr>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Break-even is fixed costs/contribution OR breakeven</a:t>
                      </a:r>
                      <a:r>
                        <a:rPr lang="en-US" sz="2400" b="0" baseline="0" dirty="0" smtClean="0">
                          <a:latin typeface="Arial" panose="020B0604020202020204" pitchFamily="34" charset="0"/>
                          <a:cs typeface="Arial" panose="020B0604020202020204" pitchFamily="34" charset="0"/>
                        </a:rPr>
                        <a:t> </a:t>
                      </a:r>
                      <a:r>
                        <a:rPr lang="en-US" sz="2400" b="0" dirty="0" smtClean="0">
                          <a:latin typeface="Arial" panose="020B0604020202020204" pitchFamily="34" charset="0"/>
                          <a:cs typeface="Arial" panose="020B0604020202020204" pitchFamily="34" charset="0"/>
                        </a:rPr>
                        <a:t>occurs when total revenue equals total costs</a:t>
                      </a:r>
                      <a:r>
                        <a:rPr lang="en-US" sz="2400" b="0" baseline="0" dirty="0" smtClean="0">
                          <a:latin typeface="Arial" panose="020B0604020202020204" pitchFamily="34" charset="0"/>
                          <a:cs typeface="Arial" panose="020B0604020202020204" pitchFamily="34" charset="0"/>
                        </a:rPr>
                        <a:t> </a:t>
                      </a:r>
                      <a:r>
                        <a:rPr lang="en-US" sz="2400" b="0" dirty="0" smtClean="0">
                          <a:latin typeface="Arial" panose="020B0604020202020204" pitchFamily="34" charset="0"/>
                          <a:cs typeface="Arial" panose="020B0604020202020204" pitchFamily="34" charset="0"/>
                        </a:rPr>
                        <a:t>(1 mark)</a:t>
                      </a:r>
                    </a:p>
                    <a:p>
                      <a:pPr marL="620713" indent="-344488">
                        <a:buClr>
                          <a:srgbClr val="C00000"/>
                        </a:buClr>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Which is 12,500 / 50 (2 marks; 1 mark per</a:t>
                      </a:r>
                      <a:r>
                        <a:rPr lang="en-US" sz="2400" b="0" baseline="0" dirty="0" smtClean="0">
                          <a:latin typeface="Arial" panose="020B0604020202020204" pitchFamily="34" charset="0"/>
                          <a:cs typeface="Arial" panose="020B0604020202020204" pitchFamily="34" charset="0"/>
                        </a:rPr>
                        <a:t> </a:t>
                      </a:r>
                      <a:r>
                        <a:rPr lang="en-US" sz="2400" b="0" dirty="0" smtClean="0">
                          <a:latin typeface="Arial" panose="020B0604020202020204" pitchFamily="34" charset="0"/>
                          <a:cs typeface="Arial" panose="020B0604020202020204" pitchFamily="34" charset="0"/>
                        </a:rPr>
                        <a:t>applied part of equation)</a:t>
                      </a:r>
                    </a:p>
                    <a:p>
                      <a:pPr marL="0" indent="0">
                        <a:buClr>
                          <a:srgbClr val="C00000"/>
                        </a:buClr>
                        <a:buFont typeface="Arial" panose="020B0604020202020204" pitchFamily="34" charset="0"/>
                        <a:buNone/>
                      </a:pPr>
                      <a:endParaRPr lang="en-US" sz="2400" b="0" dirty="0" smtClean="0">
                        <a:latin typeface="Arial" panose="020B0604020202020204" pitchFamily="34" charset="0"/>
                        <a:cs typeface="Arial" panose="020B0604020202020204" pitchFamily="34" charset="0"/>
                      </a:endParaRPr>
                    </a:p>
                    <a:p>
                      <a:pPr marL="0" indent="0">
                        <a:buClr>
                          <a:srgbClr val="C00000"/>
                        </a:buClr>
                        <a:buFont typeface="Arial" panose="020B0604020202020204" pitchFamily="34" charset="0"/>
                        <a:buNone/>
                      </a:pPr>
                      <a:r>
                        <a:rPr lang="en-US" sz="2400" b="0" dirty="0" smtClean="0">
                          <a:latin typeface="Arial" panose="020B0604020202020204" pitchFamily="34" charset="0"/>
                          <a:cs typeface="Arial" panose="020B0604020202020204" pitchFamily="34" charset="0"/>
                        </a:rPr>
                        <a:t>Any acceptable answer which shows selective</a:t>
                      </a:r>
                      <a:r>
                        <a:rPr lang="en-US" sz="2400" b="0" baseline="0" dirty="0" smtClean="0">
                          <a:latin typeface="Arial" panose="020B0604020202020204" pitchFamily="34" charset="0"/>
                          <a:cs typeface="Arial" panose="020B0604020202020204" pitchFamily="34" charset="0"/>
                        </a:rPr>
                        <a:t> </a:t>
                      </a:r>
                      <a:r>
                        <a:rPr lang="en-US" sz="2400" b="0" dirty="0" smtClean="0">
                          <a:latin typeface="Arial" panose="020B0604020202020204" pitchFamily="34" charset="0"/>
                          <a:cs typeface="Arial" panose="020B0604020202020204" pitchFamily="34" charset="0"/>
                        </a:rPr>
                        <a:t>knowledge/application and/or development</a:t>
                      </a:r>
                    </a:p>
                    <a:p>
                      <a:pPr marL="0" indent="0">
                        <a:buClr>
                          <a:srgbClr val="C00000"/>
                        </a:buClr>
                        <a:buFont typeface="Arial" panose="020B0604020202020204" pitchFamily="34" charset="0"/>
                        <a:buNone/>
                      </a:pPr>
                      <a:endParaRPr lang="en-US" sz="2400" b="0" dirty="0" smtClean="0">
                        <a:latin typeface="Arial" panose="020B0604020202020204" pitchFamily="34" charset="0"/>
                        <a:cs typeface="Arial" panose="020B0604020202020204" pitchFamily="34" charset="0"/>
                      </a:endParaRPr>
                    </a:p>
                    <a:p>
                      <a:pPr marL="0" indent="0">
                        <a:buClr>
                          <a:srgbClr val="C00000"/>
                        </a:buClr>
                        <a:buFont typeface="Arial" panose="020B0604020202020204" pitchFamily="34" charset="0"/>
                        <a:buNone/>
                      </a:pPr>
                      <a:r>
                        <a:rPr lang="en-US" sz="2400" b="0" dirty="0" smtClean="0">
                          <a:latin typeface="Arial" panose="020B0604020202020204" pitchFamily="34" charset="0"/>
                          <a:cs typeface="Arial" panose="020B0604020202020204" pitchFamily="34" charset="0"/>
                        </a:rPr>
                        <a:t>NB Up to 2 additional marks for part (b) if part (a) is</a:t>
                      </a:r>
                      <a:r>
                        <a:rPr lang="en-US" sz="2400" b="0" baseline="0" dirty="0" smtClean="0">
                          <a:latin typeface="Arial" panose="020B0604020202020204" pitchFamily="34" charset="0"/>
                          <a:cs typeface="Arial" panose="020B0604020202020204" pitchFamily="34" charset="0"/>
                        </a:rPr>
                        <a:t> </a:t>
                      </a:r>
                      <a:r>
                        <a:rPr lang="en-US" sz="2400" b="0" dirty="0" smtClean="0">
                          <a:latin typeface="Arial" panose="020B0604020202020204" pitchFamily="34" charset="0"/>
                          <a:cs typeface="Arial" panose="020B0604020202020204" pitchFamily="34" charset="0"/>
                        </a:rPr>
                        <a:t>incorrect.</a:t>
                      </a:r>
                      <a:endParaRPr lang="en-GB" sz="2400" b="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1-3 marks</a:t>
                      </a: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endParaRPr lang="en-GB" sz="2400" dirty="0" smtClean="0">
                        <a:latin typeface="Arial" panose="020B0604020202020204" pitchFamily="34" charset="0"/>
                        <a:cs typeface="Arial" panose="020B0604020202020204" pitchFamily="34" charset="0"/>
                      </a:endParaRPr>
                    </a:p>
                    <a:p>
                      <a:pPr algn="ctr"/>
                      <a:r>
                        <a:rPr lang="en-GB" sz="2400" dirty="0" smtClean="0">
                          <a:latin typeface="Arial" panose="020B0604020202020204" pitchFamily="34" charset="0"/>
                          <a:cs typeface="Arial" panose="020B0604020202020204" pitchFamily="34" charset="0"/>
                        </a:rPr>
                        <a:t>(Total</a:t>
                      </a:r>
                      <a:r>
                        <a:rPr lang="en-GB" sz="2400" baseline="0" dirty="0" smtClean="0">
                          <a:latin typeface="Arial" panose="020B0604020202020204" pitchFamily="34" charset="0"/>
                          <a:cs typeface="Arial" panose="020B0604020202020204" pitchFamily="34" charset="0"/>
                        </a:rPr>
                        <a:t> 4)</a:t>
                      </a:r>
                      <a:endParaRPr lang="en-GB" sz="2400" dirty="0" smtClean="0">
                        <a:latin typeface="Arial" panose="020B0604020202020204" pitchFamily="34" charset="0"/>
                        <a:cs typeface="Arial" panose="020B0604020202020204" pitchFamily="34" charset="0"/>
                      </a:endParaRPr>
                    </a:p>
                  </a:txBody>
                  <a:tcPr/>
                </a:tc>
              </a:tr>
            </a:tbl>
          </a:graphicData>
        </a:graphic>
      </p:graphicFrame>
      <p:sp>
        <p:nvSpPr>
          <p:cNvPr id="5" name="Title 2"/>
          <p:cNvSpPr>
            <a:spLocks noGrp="1"/>
          </p:cNvSpPr>
          <p:nvPr>
            <p:ph type="title"/>
          </p:nvPr>
        </p:nvSpPr>
        <p:spPr>
          <a:xfrm>
            <a:off x="70266" y="72008"/>
            <a:ext cx="8859452" cy="548680"/>
          </a:xfrm>
        </p:spPr>
        <p:txBody>
          <a:bodyPr>
            <a:noAutofit/>
          </a:bodyPr>
          <a:lstStyle/>
          <a:p>
            <a:r>
              <a:rPr lang="en-US" sz="3200" dirty="0" smtClean="0"/>
              <a:t>2.2 - How </a:t>
            </a:r>
            <a:r>
              <a:rPr lang="en-US" sz="3200" dirty="0"/>
              <a:t>to </a:t>
            </a:r>
            <a:r>
              <a:rPr lang="en-US" sz="3200" dirty="0" smtClean="0"/>
              <a:t>Use Break-Even Analysis – Example</a:t>
            </a:r>
            <a:endParaRPr lang="en-US" sz="3200" dirty="0"/>
          </a:p>
        </p:txBody>
      </p:sp>
    </p:spTree>
    <p:extLst>
      <p:ext uri="{BB962C8B-B14F-4D97-AF65-F5344CB8AC3E}">
        <p14:creationId xmlns:p14="http://schemas.microsoft.com/office/powerpoint/2010/main" val="128844266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t>Ways </a:t>
            </a:r>
            <a:r>
              <a:rPr lang="en-US" dirty="0"/>
              <a:t>to lower the break-even level of output – Reducing fixed costs, reducing variable costs, increasing prices, elasticity of demand</a:t>
            </a:r>
            <a:r>
              <a:rPr lang="en-US" dirty="0" smtClean="0"/>
              <a:t>.</a:t>
            </a:r>
          </a:p>
          <a:p>
            <a:pPr marL="631825" indent="-342900">
              <a:buFont typeface="+mj-lt"/>
              <a:buAutoNum type="arabicPeriod"/>
            </a:pPr>
            <a:r>
              <a:rPr lang="en-US" b="1" dirty="0" smtClean="0"/>
              <a:t>Raise the price</a:t>
            </a:r>
            <a:r>
              <a:rPr lang="en-US" dirty="0" smtClean="0"/>
              <a:t> - raising </a:t>
            </a:r>
            <a:r>
              <a:rPr lang="en-US" dirty="0"/>
              <a:t>prices increases contribution per unit, which lowers the number of units required to break </a:t>
            </a:r>
            <a:r>
              <a:rPr lang="en-US" dirty="0" smtClean="0"/>
              <a:t>even.</a:t>
            </a:r>
            <a:endParaRPr lang="en-US" dirty="0"/>
          </a:p>
          <a:p>
            <a:pPr marL="631825" indent="-342900">
              <a:buFont typeface="+mj-lt"/>
              <a:buAutoNum type="arabicPeriod"/>
            </a:pPr>
            <a:r>
              <a:rPr lang="en-US" b="1" dirty="0" smtClean="0"/>
              <a:t>Remove </a:t>
            </a:r>
            <a:r>
              <a:rPr lang="en-US" b="1" dirty="0"/>
              <a:t>fixed costs from your </a:t>
            </a:r>
            <a:r>
              <a:rPr lang="en-US" b="1" dirty="0" smtClean="0"/>
              <a:t>system </a:t>
            </a:r>
            <a:r>
              <a:rPr lang="en-US" dirty="0" smtClean="0"/>
              <a:t>- Many </a:t>
            </a:r>
            <a:r>
              <a:rPr lang="en-US" dirty="0"/>
              <a:t>businesses find they can outsource some of their fixed costs and transform them into variable or per-unit costs. </a:t>
            </a:r>
            <a:r>
              <a:rPr lang="en-US" dirty="0" smtClean="0"/>
              <a:t>Even </a:t>
            </a:r>
            <a:r>
              <a:rPr lang="en-US" dirty="0"/>
              <a:t>if you end up paying a higher per-unit price by outsourcing a fixed cost, you may still be better off. </a:t>
            </a:r>
            <a:endParaRPr lang="en-US" dirty="0" smtClean="0"/>
          </a:p>
          <a:p>
            <a:pPr marL="631825" indent="-342900">
              <a:buFont typeface="+mj-lt"/>
              <a:buAutoNum type="arabicPeriod"/>
            </a:pPr>
            <a:r>
              <a:rPr lang="en-US" b="1" dirty="0" smtClean="0"/>
              <a:t>Up-sell </a:t>
            </a:r>
            <a:r>
              <a:rPr lang="en-US" b="1" dirty="0"/>
              <a:t>and </a:t>
            </a:r>
            <a:r>
              <a:rPr lang="en-US" b="1" dirty="0" smtClean="0"/>
              <a:t>Cross-sell </a:t>
            </a:r>
            <a:r>
              <a:rPr lang="en-US" dirty="0" smtClean="0"/>
              <a:t>- By </a:t>
            </a:r>
            <a:r>
              <a:rPr lang="en-US" dirty="0"/>
              <a:t>creating attractive product and service bundles, you may be able to convince your customers to purchase a higher-end offer or sell them additional products and services</a:t>
            </a:r>
            <a:r>
              <a:rPr lang="en-US" dirty="0" smtClean="0"/>
              <a:t>. </a:t>
            </a:r>
            <a:r>
              <a:rPr lang="en-US" dirty="0"/>
              <a:t>This will raise the average profitability of a customer and lower the number of customers you need to break even</a:t>
            </a:r>
            <a:r>
              <a:rPr lang="en-US" dirty="0" smtClean="0"/>
              <a:t>.</a:t>
            </a:r>
          </a:p>
          <a:p>
            <a:pPr marL="631825" indent="-342900">
              <a:buFont typeface="+mj-lt"/>
              <a:buAutoNum type="arabicPeriod"/>
            </a:pPr>
            <a:r>
              <a:rPr lang="en-US" b="1" dirty="0" smtClean="0"/>
              <a:t>Kaizen and staff motivational </a:t>
            </a:r>
            <a:r>
              <a:rPr lang="en-US" dirty="0" smtClean="0"/>
              <a:t>theories to increase productivity, thus reducing turnover, training and wastage (variable costs)</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2700" dirty="0"/>
              <a:t>2.2 - How to Use Break-Even Analysis – </a:t>
            </a:r>
            <a:r>
              <a:rPr lang="en-US" sz="2700" dirty="0" smtClean="0"/>
              <a:t>Factors affecting BE</a:t>
            </a:r>
            <a:endParaRPr lang="en-US" sz="2700" dirty="0"/>
          </a:p>
        </p:txBody>
      </p:sp>
    </p:spTree>
    <p:extLst>
      <p:ext uri="{BB962C8B-B14F-4D97-AF65-F5344CB8AC3E}">
        <p14:creationId xmlns:p14="http://schemas.microsoft.com/office/powerpoint/2010/main" val="4092388019"/>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2464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30" dirty="0"/>
              <a:t>The factors affecting the break-even level of output – The goal of any company is to reduce the break even time so that profits can be used to benefit the company</a:t>
            </a:r>
            <a:r>
              <a:rPr lang="en-US" sz="1830" dirty="0" smtClean="0"/>
              <a:t>. </a:t>
            </a:r>
          </a:p>
          <a:p>
            <a:pPr marL="285750" indent="-285750">
              <a:buClr>
                <a:srgbClr val="00B050"/>
              </a:buClr>
              <a:buFont typeface="Wingdings 3" panose="05040102010807070707" pitchFamily="18" charset="2"/>
              <a:buChar char=""/>
            </a:pPr>
            <a:r>
              <a:rPr lang="en-US" sz="1830" dirty="0" smtClean="0"/>
              <a:t>The</a:t>
            </a:r>
            <a:r>
              <a:rPr lang="en-US" sz="1830" dirty="0"/>
              <a:t> break-even point and a useful tool for the study of the relationship between the fixed </a:t>
            </a:r>
            <a:r>
              <a:rPr lang="en-US" sz="1830" dirty="0" smtClean="0"/>
              <a:t>cost and</a:t>
            </a:r>
            <a:r>
              <a:rPr lang="en-US" sz="1830" dirty="0"/>
              <a:t> variable cost and yield and are considered a major tool In providing information for </a:t>
            </a:r>
            <a:r>
              <a:rPr lang="en-US" sz="1830" dirty="0" smtClean="0"/>
              <a:t>the management</a:t>
            </a:r>
            <a:r>
              <a:rPr lang="en-US" sz="1830" dirty="0"/>
              <a:t> of short-term profits in order </a:t>
            </a:r>
            <a:r>
              <a:rPr lang="en-US" sz="1830" dirty="0" smtClean="0"/>
              <a:t>to clarify </a:t>
            </a:r>
            <a:r>
              <a:rPr lang="en-US" sz="1830" dirty="0"/>
              <a:t>the planning profitability effects produced by Changes in the following factors</a:t>
            </a:r>
            <a:r>
              <a:rPr lang="en-US" sz="1830" dirty="0" smtClean="0"/>
              <a:t>:</a:t>
            </a:r>
            <a:endParaRPr lang="en-US" sz="1830" dirty="0"/>
          </a:p>
          <a:p>
            <a:pPr marL="720725" indent="-342900">
              <a:buClr>
                <a:srgbClr val="00B050"/>
              </a:buClr>
              <a:buFont typeface="+mj-lt"/>
              <a:buAutoNum type="arabicPeriod"/>
            </a:pPr>
            <a:r>
              <a:rPr lang="en-US" sz="1830" dirty="0" smtClean="0"/>
              <a:t>A</a:t>
            </a:r>
            <a:r>
              <a:rPr lang="en-US" sz="1830" dirty="0"/>
              <a:t> change </a:t>
            </a:r>
            <a:r>
              <a:rPr lang="en-US" sz="1830" dirty="0" smtClean="0"/>
              <a:t>in the </a:t>
            </a:r>
            <a:r>
              <a:rPr lang="en-US" sz="1830" dirty="0"/>
              <a:t>selling prices of the products</a:t>
            </a:r>
            <a:r>
              <a:rPr lang="en-US" sz="1830" dirty="0" smtClean="0"/>
              <a:t>.</a:t>
            </a:r>
          </a:p>
          <a:p>
            <a:pPr marL="720725" indent="-342900">
              <a:buClr>
                <a:srgbClr val="00B050"/>
              </a:buClr>
              <a:buFont typeface="+mj-lt"/>
              <a:buAutoNum type="arabicPeriod"/>
            </a:pPr>
            <a:r>
              <a:rPr lang="en-US" sz="1830" dirty="0"/>
              <a:t>C</a:t>
            </a:r>
            <a:r>
              <a:rPr lang="en-US" sz="1830" dirty="0" smtClean="0"/>
              <a:t>hanges </a:t>
            </a:r>
            <a:r>
              <a:rPr lang="en-US" sz="1830" dirty="0"/>
              <a:t>in the cost elements of the unit costs, whether fixed or variable </a:t>
            </a:r>
            <a:r>
              <a:rPr lang="en-US" sz="1830" dirty="0" smtClean="0"/>
              <a:t>costs</a:t>
            </a:r>
          </a:p>
          <a:p>
            <a:pPr marL="720725" indent="-342900">
              <a:buClr>
                <a:srgbClr val="00B050"/>
              </a:buClr>
              <a:buFont typeface="+mj-lt"/>
              <a:buAutoNum type="arabicPeriod"/>
            </a:pPr>
            <a:r>
              <a:rPr lang="en-US" sz="1830" dirty="0"/>
              <a:t>C</a:t>
            </a:r>
            <a:r>
              <a:rPr lang="en-US" sz="1830" dirty="0" smtClean="0"/>
              <a:t>hanges </a:t>
            </a:r>
            <a:r>
              <a:rPr lang="en-US" sz="1830" dirty="0"/>
              <a:t>in the volume of activity within the appropriate range</a:t>
            </a:r>
            <a:r>
              <a:rPr lang="en-US" sz="1830" dirty="0" smtClean="0"/>
              <a:t>.</a:t>
            </a:r>
          </a:p>
          <a:p>
            <a:pPr marL="720725" indent="-342900">
              <a:buClr>
                <a:srgbClr val="00B050"/>
              </a:buClr>
              <a:buFont typeface="+mj-lt"/>
              <a:buAutoNum type="arabicPeriod"/>
            </a:pPr>
            <a:r>
              <a:rPr lang="en-US" sz="1830" dirty="0"/>
              <a:t>C</a:t>
            </a:r>
            <a:r>
              <a:rPr lang="en-US" sz="1830" dirty="0" smtClean="0"/>
              <a:t>hanges</a:t>
            </a:r>
            <a:r>
              <a:rPr lang="en-US" sz="1830" dirty="0"/>
              <a:t> in the </a:t>
            </a:r>
            <a:r>
              <a:rPr lang="en-US" sz="1830" dirty="0" smtClean="0"/>
              <a:t>product base</a:t>
            </a:r>
            <a:r>
              <a:rPr lang="en-US" sz="1830" dirty="0"/>
              <a:t> for the relative </a:t>
            </a:r>
            <a:r>
              <a:rPr lang="en-US" sz="1830" dirty="0" smtClean="0"/>
              <a:t>mix of</a:t>
            </a:r>
            <a:r>
              <a:rPr lang="en-US" sz="1830" dirty="0"/>
              <a:t> commodity </a:t>
            </a:r>
            <a:r>
              <a:rPr lang="en-US" sz="1830" dirty="0" smtClean="0"/>
              <a:t>goods.</a:t>
            </a:r>
          </a:p>
          <a:p>
            <a:pPr marL="360363" indent="-342900">
              <a:buClr>
                <a:srgbClr val="00B050"/>
              </a:buClr>
              <a:buFont typeface="Wingdings 3" panose="05040102010807070707" pitchFamily="18" charset="2"/>
              <a:buChar char=""/>
            </a:pPr>
            <a:r>
              <a:rPr lang="en-US" sz="1830" b="1" dirty="0">
                <a:solidFill>
                  <a:srgbClr val="FF0000"/>
                </a:solidFill>
              </a:rPr>
              <a:t>Task </a:t>
            </a:r>
            <a:r>
              <a:rPr lang="en-US" sz="1830" b="1" dirty="0" smtClean="0">
                <a:solidFill>
                  <a:srgbClr val="FF0000"/>
                </a:solidFill>
              </a:rPr>
              <a:t>2.8 </a:t>
            </a:r>
            <a:r>
              <a:rPr lang="en-US" sz="1830" dirty="0">
                <a:solidFill>
                  <a:srgbClr val="FF0000"/>
                </a:solidFill>
              </a:rPr>
              <a:t>– Using </a:t>
            </a:r>
            <a:r>
              <a:rPr lang="en-US" sz="1830" dirty="0" err="1" smtClean="0">
                <a:solidFill>
                  <a:srgbClr val="FF0000"/>
                </a:solidFill>
              </a:rPr>
              <a:t>Enderoth</a:t>
            </a:r>
            <a:r>
              <a:rPr lang="en-US" sz="1830" dirty="0" smtClean="0">
                <a:solidFill>
                  <a:srgbClr val="FF0000"/>
                </a:solidFill>
              </a:rPr>
              <a:t> School as the example, how can the school lower the break even level of output (student numbers) without compromising the budget or student welfare.</a:t>
            </a:r>
            <a:endParaRPr lang="en-US" sz="183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700" dirty="0"/>
              <a:t>2.2 - How to Use Break-Even Analysis – </a:t>
            </a:r>
            <a:r>
              <a:rPr lang="en-US" sz="2700" dirty="0" smtClean="0"/>
              <a:t>Factors affecting BE</a:t>
            </a:r>
            <a:endParaRPr lang="en-US" sz="2700" dirty="0"/>
          </a:p>
        </p:txBody>
      </p:sp>
    </p:spTree>
    <p:extLst>
      <p:ext uri="{BB962C8B-B14F-4D97-AF65-F5344CB8AC3E}">
        <p14:creationId xmlns:p14="http://schemas.microsoft.com/office/powerpoint/2010/main" val="19567857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740033"/>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dirty="0"/>
              <a:t>Contribution is the difference between sales and marginal cost, and it is used to recover the fixed costs first. Any excess of contribution over fixed costs </a:t>
            </a:r>
            <a:r>
              <a:rPr lang="en-US" dirty="0" smtClean="0"/>
              <a:t>becomes profit. </a:t>
            </a:r>
            <a:r>
              <a:rPr lang="en-US" dirty="0"/>
              <a:t>When a business manufactures more than one product, the </a:t>
            </a:r>
            <a:r>
              <a:rPr lang="en-US" dirty="0" smtClean="0"/>
              <a:t>sum </a:t>
            </a:r>
            <a:r>
              <a:rPr lang="en-US" dirty="0"/>
              <a:t>of profit </a:t>
            </a:r>
            <a:r>
              <a:rPr lang="en-US" dirty="0" err="1" smtClean="0"/>
              <a:t>realised</a:t>
            </a:r>
            <a:r>
              <a:rPr lang="en-US" dirty="0" smtClean="0"/>
              <a:t> </a:t>
            </a:r>
            <a:r>
              <a:rPr lang="en-US" dirty="0"/>
              <a:t>on individual products may be difficult due to the problem of </a:t>
            </a:r>
            <a:r>
              <a:rPr lang="en-US" dirty="0" smtClean="0"/>
              <a:t>measuring different fixed </a:t>
            </a:r>
            <a:r>
              <a:rPr lang="en-US" dirty="0"/>
              <a:t>costs to different products</a:t>
            </a:r>
            <a:r>
              <a:rPr lang="en-US" dirty="0" smtClean="0"/>
              <a:t>.</a:t>
            </a:r>
            <a:endParaRPr lang="en-US" dirty="0"/>
          </a:p>
          <a:p>
            <a:pPr marL="398463" indent="-398463">
              <a:spcAft>
                <a:spcPts val="600"/>
              </a:spcAft>
              <a:buClr>
                <a:srgbClr val="00B050"/>
              </a:buClr>
              <a:buFont typeface="Wingdings 3" panose="05040102010807070707" pitchFamily="18" charset="2"/>
              <a:buChar char=""/>
            </a:pPr>
            <a:r>
              <a:rPr lang="en-US" dirty="0" smtClean="0"/>
              <a:t>The significance of contribution </a:t>
            </a:r>
            <a:r>
              <a:rPr lang="en-US" dirty="0"/>
              <a:t>lies in the fact that fixed costs are done away with under marginal costing. The concept of contribution helps to determine the break-even point, profitability of products, departments, etc., to select product mix for profit </a:t>
            </a:r>
            <a:r>
              <a:rPr lang="en-US" dirty="0" err="1" smtClean="0"/>
              <a:t>maximisation</a:t>
            </a:r>
            <a:r>
              <a:rPr lang="en-US" dirty="0"/>
              <a:t>, and to fix selling prices under different circumstances such as trade depression, export sales, price </a:t>
            </a:r>
            <a:r>
              <a:rPr lang="en-US" dirty="0" smtClean="0"/>
              <a:t>discrimination.</a:t>
            </a:r>
            <a:endParaRPr lang="en-US" dirty="0"/>
          </a:p>
          <a:p>
            <a:pPr marL="398463" indent="-398463">
              <a:spcAft>
                <a:spcPts val="600"/>
              </a:spcAft>
              <a:buClr>
                <a:srgbClr val="00B050"/>
              </a:buClr>
              <a:buFont typeface="Wingdings 3" panose="05040102010807070707" pitchFamily="18" charset="2"/>
              <a:buChar char=""/>
            </a:pPr>
            <a:r>
              <a:rPr lang="en-US" b="1" dirty="0"/>
              <a:t>Measurement of </a:t>
            </a:r>
            <a:r>
              <a:rPr lang="en-US" b="1" dirty="0" smtClean="0"/>
              <a:t>Profitability</a:t>
            </a:r>
            <a:endParaRPr lang="en-US" b="1" dirty="0"/>
          </a:p>
          <a:p>
            <a:pPr marL="398463" indent="-398463">
              <a:spcAft>
                <a:spcPts val="600"/>
              </a:spcAft>
              <a:buClr>
                <a:srgbClr val="00B050"/>
              </a:buClr>
              <a:buFont typeface="Wingdings 3" panose="05040102010807070707" pitchFamily="18" charset="2"/>
              <a:buChar char=""/>
            </a:pPr>
            <a:r>
              <a:rPr lang="en-US" dirty="0"/>
              <a:t>The contribution could be used as a measure to solve the problem of key </a:t>
            </a:r>
            <a:r>
              <a:rPr lang="en-US" dirty="0" smtClean="0"/>
              <a:t>factor, or </a:t>
            </a:r>
            <a:r>
              <a:rPr lang="en-US" dirty="0"/>
              <a:t>‘limiting factor</a:t>
            </a:r>
            <a:r>
              <a:rPr lang="en-US" dirty="0" smtClean="0"/>
              <a:t>’, </a:t>
            </a:r>
            <a:r>
              <a:rPr lang="en-US" dirty="0"/>
              <a:t>or ‘principal budget</a:t>
            </a:r>
            <a:r>
              <a:rPr lang="en-US" dirty="0" smtClean="0"/>
              <a:t>’, </a:t>
            </a:r>
            <a:r>
              <a:rPr lang="en-US" dirty="0"/>
              <a:t>or ‘scarce factor</a:t>
            </a:r>
            <a:r>
              <a:rPr lang="en-US" dirty="0" smtClean="0"/>
              <a:t>’. This is defined as </a:t>
            </a:r>
            <a:r>
              <a:rPr lang="en-US" dirty="0"/>
              <a:t>the factor, which over a period will limit the volume of </a:t>
            </a:r>
            <a:r>
              <a:rPr lang="en-US" dirty="0" smtClean="0"/>
              <a:t>output.</a:t>
            </a:r>
          </a:p>
          <a:p>
            <a:pPr marL="398463" indent="-398463">
              <a:spcAft>
                <a:spcPts val="600"/>
              </a:spcAft>
              <a:buClr>
                <a:srgbClr val="00B050"/>
              </a:buClr>
              <a:buFont typeface="Wingdings 3" panose="05040102010807070707" pitchFamily="18" charset="2"/>
              <a:buChar char=""/>
            </a:pPr>
            <a:r>
              <a:rPr lang="en-US" dirty="0" smtClean="0"/>
              <a:t>For a school this contribution cost would be the quality of service provided, the extra things the school does as part of enjoying school, plays, festivals, book readings, music concerts etc.</a:t>
            </a:r>
          </a:p>
          <a:p>
            <a:pPr marL="398463" indent="-398463">
              <a:spcAft>
                <a:spcPts val="600"/>
              </a:spcAft>
              <a:buClr>
                <a:srgbClr val="00B050"/>
              </a:buClr>
              <a:buFont typeface="Wingdings 3" panose="05040102010807070707" pitchFamily="18" charset="2"/>
              <a:buChar char=""/>
            </a:pPr>
            <a:r>
              <a:rPr lang="en-US" b="1" dirty="0" smtClean="0">
                <a:solidFill>
                  <a:srgbClr val="FF0000"/>
                </a:solidFill>
              </a:rPr>
              <a:t>Task 2.9 </a:t>
            </a:r>
            <a:r>
              <a:rPr lang="en-US" dirty="0" smtClean="0">
                <a:solidFill>
                  <a:srgbClr val="FF0000"/>
                </a:solidFill>
              </a:rPr>
              <a:t>– Using your school as an example define contribution cost, state 5 specific ways the school has done this and the kudos to profit result of this.</a:t>
            </a:r>
            <a:endParaRPr lang="en-US" dirty="0">
              <a:solidFill>
                <a:srgbClr val="FF0000"/>
              </a:solidFill>
            </a:endParaRPr>
          </a:p>
        </p:txBody>
      </p:sp>
      <p:sp>
        <p:nvSpPr>
          <p:cNvPr id="9" name="Title 2"/>
          <p:cNvSpPr>
            <a:spLocks noGrp="1"/>
          </p:cNvSpPr>
          <p:nvPr>
            <p:ph type="title"/>
          </p:nvPr>
        </p:nvSpPr>
        <p:spPr>
          <a:xfrm>
            <a:off x="70266" y="72008"/>
            <a:ext cx="8859452" cy="548680"/>
          </a:xfrm>
        </p:spPr>
        <p:txBody>
          <a:bodyPr>
            <a:noAutofit/>
          </a:bodyPr>
          <a:lstStyle/>
          <a:p>
            <a:r>
              <a:rPr lang="en-US" sz="3200" dirty="0"/>
              <a:t>2.3 - How to Use Contribution </a:t>
            </a:r>
            <a:r>
              <a:rPr lang="en-US" sz="3200" dirty="0" smtClean="0"/>
              <a:t>Data – Significance</a:t>
            </a:r>
            <a:endParaRPr lang="en-US" sz="3200" dirty="0"/>
          </a:p>
        </p:txBody>
      </p:sp>
    </p:spTree>
    <p:extLst>
      <p:ext uri="{BB962C8B-B14F-4D97-AF65-F5344CB8AC3E}">
        <p14:creationId xmlns:p14="http://schemas.microsoft.com/office/powerpoint/2010/main" val="328395047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95536" y="4077072"/>
            <a:ext cx="8424936" cy="432048"/>
          </a:xfrm>
          <a:prstGeom prst="rect">
            <a:avLst/>
          </a:prstGeom>
          <a:solidFill>
            <a:srgbClr val="92D050">
              <a:alpha val="6117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251520" y="1124744"/>
            <a:ext cx="8568952" cy="3385542"/>
          </a:xfrm>
          <a:prstGeom prst="rect">
            <a:avLst/>
          </a:prstGeom>
          <a:solidFill>
            <a:schemeClr val="tx2">
              <a:lumMod val="20000"/>
              <a:lumOff val="80000"/>
            </a:schemeClr>
          </a:solidFill>
          <a:ln w="57150">
            <a:solidFill>
              <a:srgbClr val="002060"/>
            </a:solidFill>
          </a:ln>
        </p:spPr>
        <p:txBody>
          <a:bodyPr wrap="square">
            <a:spAutoFit/>
          </a:bodyPr>
          <a:lstStyle/>
          <a:p>
            <a:pPr>
              <a:spcAft>
                <a:spcPts val="600"/>
              </a:spcAft>
              <a:buClr>
                <a:schemeClr val="accent6">
                  <a:lumMod val="50000"/>
                </a:schemeClr>
              </a:buClr>
            </a:pPr>
            <a:r>
              <a:rPr lang="en-US" sz="1940" b="1" dirty="0" smtClean="0"/>
              <a:t>Example</a:t>
            </a:r>
          </a:p>
          <a:p>
            <a:pPr marL="398463" indent="-398463">
              <a:spcAft>
                <a:spcPts val="600"/>
              </a:spcAft>
              <a:buClr>
                <a:schemeClr val="accent6">
                  <a:lumMod val="50000"/>
                </a:schemeClr>
              </a:buClr>
              <a:buFont typeface="Wingdings 3" panose="05040102010807070707" pitchFamily="18" charset="2"/>
              <a:buChar char=""/>
            </a:pPr>
            <a:r>
              <a:rPr lang="en-US" sz="1940" dirty="0" smtClean="0"/>
              <a:t>BestBurger </a:t>
            </a:r>
            <a:r>
              <a:rPr lang="en-US" sz="1940" dirty="0"/>
              <a:t>sells high quality handmade </a:t>
            </a:r>
            <a:r>
              <a:rPr lang="en-US" sz="1940" dirty="0" smtClean="0"/>
              <a:t>beef-burgers </a:t>
            </a:r>
            <a:r>
              <a:rPr lang="en-US" sz="1940" dirty="0"/>
              <a:t>from a mobile unit at a market in the town centre. The fixed costs for the business total £2,500 per month. This covers staff salaries, pitch rental and insurance.</a:t>
            </a:r>
          </a:p>
          <a:p>
            <a:pPr marL="398463" indent="-398463">
              <a:spcAft>
                <a:spcPts val="600"/>
              </a:spcAft>
              <a:buClr>
                <a:schemeClr val="accent6">
                  <a:lumMod val="50000"/>
                </a:schemeClr>
              </a:buClr>
              <a:buFont typeface="Wingdings 3" panose="05040102010807070707" pitchFamily="18" charset="2"/>
              <a:buChar char=""/>
            </a:pPr>
            <a:r>
              <a:rPr lang="en-US" sz="1940" dirty="0"/>
              <a:t>Each burger incurs £1.50 variable costs (bun, meat, salad and packaging) and is sold for £4.00. From each £4.00 of sales revenue, £1.50 immediately covers the variable cost of the burger.</a:t>
            </a:r>
          </a:p>
          <a:p>
            <a:pPr marL="398463" indent="-398463">
              <a:spcAft>
                <a:spcPts val="600"/>
              </a:spcAft>
              <a:buClr>
                <a:schemeClr val="accent6">
                  <a:lumMod val="50000"/>
                </a:schemeClr>
              </a:buClr>
              <a:buFont typeface="Wingdings 3" panose="05040102010807070707" pitchFamily="18" charset="2"/>
              <a:buChar char=""/>
            </a:pPr>
            <a:r>
              <a:rPr lang="en-US" sz="1940" dirty="0"/>
              <a:t>This leaves £2.50 to contribute towards the fixed costs. This is called the contribution.</a:t>
            </a:r>
          </a:p>
          <a:p>
            <a:pPr algn="ctr">
              <a:spcAft>
                <a:spcPts val="600"/>
              </a:spcAft>
              <a:buClr>
                <a:schemeClr val="accent6">
                  <a:lumMod val="50000"/>
                </a:schemeClr>
              </a:buClr>
            </a:pPr>
            <a:r>
              <a:rPr lang="en-US" sz="1940" b="1" dirty="0"/>
              <a:t>CONTRIBUTION = SELLING PRICE - VARIABLE COST</a:t>
            </a:r>
          </a:p>
        </p:txBody>
      </p:sp>
      <p:pic>
        <p:nvPicPr>
          <p:cNvPr id="12290" name="Picture 2" descr="Image result for break even contrib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618164"/>
            <a:ext cx="3971464" cy="2051196"/>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break even contribu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043" t="20076" r="6084" b="14753"/>
          <a:stretch/>
        </p:blipFill>
        <p:spPr bwMode="auto">
          <a:xfrm>
            <a:off x="4367000" y="5537002"/>
            <a:ext cx="4453472" cy="106035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800" dirty="0"/>
              <a:t>2.3 - How to Use Contribution </a:t>
            </a:r>
            <a:r>
              <a:rPr lang="en-US" sz="2800" dirty="0" smtClean="0"/>
              <a:t>Data – Calculating Cost</a:t>
            </a:r>
            <a:endParaRPr lang="en-US" sz="2800" dirty="0"/>
          </a:p>
        </p:txBody>
      </p:sp>
    </p:spTree>
    <p:extLst>
      <p:ext uri="{BB962C8B-B14F-4D97-AF65-F5344CB8AC3E}">
        <p14:creationId xmlns:p14="http://schemas.microsoft.com/office/powerpoint/2010/main" val="397780828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528" y="1772817"/>
            <a:ext cx="8424936" cy="720080"/>
          </a:xfrm>
          <a:prstGeom prst="rect">
            <a:avLst/>
          </a:prstGeom>
          <a:solidFill>
            <a:srgbClr val="92D050">
              <a:alpha val="6117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251520" y="1052736"/>
            <a:ext cx="8568952" cy="5478423"/>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sz="2000" dirty="0"/>
              <a:t>We can calculate the number of contributions needed to pay off the fixed costs by using either one of these formulae:</a:t>
            </a:r>
          </a:p>
          <a:p>
            <a:pPr>
              <a:spcAft>
                <a:spcPts val="600"/>
              </a:spcAft>
              <a:buClr>
                <a:schemeClr val="accent6">
                  <a:lumMod val="50000"/>
                </a:schemeClr>
              </a:buClr>
            </a:pPr>
            <a:r>
              <a:rPr lang="en-US" sz="2000" dirty="0" smtClean="0"/>
              <a:t>	</a:t>
            </a:r>
            <a:r>
              <a:rPr lang="en-US" sz="2000" b="1" dirty="0" smtClean="0"/>
              <a:t>FIXED </a:t>
            </a:r>
            <a:r>
              <a:rPr lang="en-US" sz="2000" b="1" dirty="0"/>
              <a:t>COSTS </a:t>
            </a:r>
            <a:r>
              <a:rPr lang="en-US" sz="2000" b="1" dirty="0" smtClean="0"/>
              <a:t>		or 	FIXED </a:t>
            </a:r>
            <a:r>
              <a:rPr lang="en-US" sz="2000" b="1" dirty="0"/>
              <a:t>COSTS </a:t>
            </a:r>
            <a:endParaRPr lang="en-US" sz="2000" b="1" dirty="0" smtClean="0"/>
          </a:p>
          <a:p>
            <a:pPr>
              <a:spcAft>
                <a:spcPts val="600"/>
              </a:spcAft>
              <a:buClr>
                <a:schemeClr val="accent6">
                  <a:lumMod val="50000"/>
                </a:schemeClr>
              </a:buClr>
              <a:tabLst>
                <a:tab pos="812800" algn="l"/>
                <a:tab pos="4927600" algn="l"/>
              </a:tabLst>
            </a:pPr>
            <a:r>
              <a:rPr lang="en-US" sz="2000" b="1" dirty="0" smtClean="0"/>
              <a:t>	CONTRIBUTION	(</a:t>
            </a:r>
            <a:r>
              <a:rPr lang="en-US" sz="2000" b="1" dirty="0"/>
              <a:t>SP-VC)</a:t>
            </a:r>
          </a:p>
          <a:p>
            <a:pPr marL="720725" indent="-280988">
              <a:spcAft>
                <a:spcPts val="600"/>
              </a:spcAft>
              <a:buClr>
                <a:srgbClr val="00B050"/>
              </a:buClr>
              <a:buFont typeface="Arial" panose="020B0604020202020204" pitchFamily="34" charset="0"/>
              <a:buChar char="•"/>
            </a:pPr>
            <a:r>
              <a:rPr lang="en-US" sz="2000" dirty="0" smtClean="0"/>
              <a:t>So</a:t>
            </a:r>
            <a:r>
              <a:rPr lang="en-US" sz="2000" dirty="0"/>
              <a:t>, for BestBurger, the BE level of sales is fixed costs divided by contribution</a:t>
            </a:r>
            <a:r>
              <a:rPr lang="en-US" sz="2000" dirty="0" smtClean="0"/>
              <a:t>,</a:t>
            </a:r>
            <a:br>
              <a:rPr lang="en-US" sz="2000" dirty="0" smtClean="0"/>
            </a:br>
            <a:r>
              <a:rPr lang="en-US" sz="2000" dirty="0" smtClean="0"/>
              <a:t>£</a:t>
            </a:r>
            <a:r>
              <a:rPr lang="en-US" sz="2000" dirty="0"/>
              <a:t>2500/(£4.00-£l .50) = 1000 burgers.</a:t>
            </a:r>
          </a:p>
          <a:p>
            <a:pPr marL="720725" indent="-280988">
              <a:spcAft>
                <a:spcPts val="600"/>
              </a:spcAft>
              <a:buClr>
                <a:srgbClr val="00B050"/>
              </a:buClr>
              <a:buFont typeface="Arial" panose="020B0604020202020204" pitchFamily="34" charset="0"/>
              <a:buChar char="•"/>
            </a:pPr>
            <a:r>
              <a:rPr lang="en-US" sz="2000" dirty="0" smtClean="0"/>
              <a:t>Or </a:t>
            </a:r>
            <a:r>
              <a:rPr lang="en-US" sz="2000" dirty="0"/>
              <a:t>you can look at it as fixed costs divided by the difference between selling price and variable cost, £2500/£2.50 = 1000 burgers.</a:t>
            </a:r>
          </a:p>
          <a:p>
            <a:pPr marL="720725" indent="-280988">
              <a:spcAft>
                <a:spcPts val="600"/>
              </a:spcAft>
              <a:buClr>
                <a:srgbClr val="00B050"/>
              </a:buClr>
              <a:buFont typeface="Arial" panose="020B0604020202020204" pitchFamily="34" charset="0"/>
              <a:buChar char="•"/>
            </a:pPr>
            <a:r>
              <a:rPr lang="en-US" sz="2000" dirty="0" smtClean="0"/>
              <a:t>Below </a:t>
            </a:r>
            <a:r>
              <a:rPr lang="en-US" sz="2000" dirty="0"/>
              <a:t>monthly sales of 1000 burgers, BestBurger will make an overall loss. Above 1,000 burgers per month BestBurger will make a profit.</a:t>
            </a:r>
          </a:p>
          <a:p>
            <a:pPr marL="398463" indent="-398463">
              <a:spcAft>
                <a:spcPts val="600"/>
              </a:spcAft>
              <a:buClr>
                <a:srgbClr val="00B050"/>
              </a:buClr>
              <a:buFont typeface="Wingdings 3" panose="05040102010807070707" pitchFamily="18" charset="2"/>
              <a:buChar char=""/>
            </a:pPr>
            <a:r>
              <a:rPr lang="en-US" sz="2000" dirty="0"/>
              <a:t>We can also plot this information on a graph. In Figure 17.1 you can see two lines - total cost (TC) and total revenue (TR). Your teacher might choose to show you a more detailed graph.</a:t>
            </a:r>
          </a:p>
        </p:txBody>
      </p:sp>
      <p:cxnSp>
        <p:nvCxnSpPr>
          <p:cNvPr id="5" name="Straight Connector 4"/>
          <p:cNvCxnSpPr/>
          <p:nvPr/>
        </p:nvCxnSpPr>
        <p:spPr>
          <a:xfrm>
            <a:off x="1043608" y="2132856"/>
            <a:ext cx="216024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788024" y="2132856"/>
            <a:ext cx="18002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2"/>
          <p:cNvSpPr>
            <a:spLocks noGrp="1"/>
          </p:cNvSpPr>
          <p:nvPr>
            <p:ph type="title"/>
          </p:nvPr>
        </p:nvSpPr>
        <p:spPr>
          <a:xfrm>
            <a:off x="70266" y="72008"/>
            <a:ext cx="8859452" cy="548680"/>
          </a:xfrm>
        </p:spPr>
        <p:txBody>
          <a:bodyPr>
            <a:noAutofit/>
          </a:bodyPr>
          <a:lstStyle/>
          <a:p>
            <a:r>
              <a:rPr lang="en-US" sz="2800" dirty="0"/>
              <a:t>2.3 - How to Use Contribution </a:t>
            </a:r>
            <a:r>
              <a:rPr lang="en-US" sz="2800" dirty="0" smtClean="0"/>
              <a:t>Data – Calculating Cost</a:t>
            </a:r>
            <a:endParaRPr lang="en-US" sz="2800" dirty="0"/>
          </a:p>
        </p:txBody>
      </p:sp>
    </p:spTree>
    <p:extLst>
      <p:ext uri="{BB962C8B-B14F-4D97-AF65-F5344CB8AC3E}">
        <p14:creationId xmlns:p14="http://schemas.microsoft.com/office/powerpoint/2010/main" val="546208182"/>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5760640" cy="5170646"/>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000" dirty="0"/>
              <a:t>Look at the point where the two lines cross. This is the BE point. You can see on the x-axis that this is at 1000 burgers, matching the result of the calculation above. At any level of sales below this point (to the left of the BE point), BestBurger will make a loss. The size of the loss is represented by the gap between the TC and TR lines. You can see that the loss is larger as fewer burgers are sold. </a:t>
            </a:r>
            <a:endParaRPr lang="en-US" sz="2000" dirty="0" smtClean="0"/>
          </a:p>
          <a:p>
            <a:pPr marL="398463" indent="-398463">
              <a:spcAft>
                <a:spcPts val="600"/>
              </a:spcAft>
              <a:buClr>
                <a:schemeClr val="accent6">
                  <a:lumMod val="50000"/>
                </a:schemeClr>
              </a:buClr>
              <a:buFont typeface="Wingdings 3" panose="05040102010807070707" pitchFamily="18" charset="2"/>
              <a:buChar char=""/>
            </a:pPr>
            <a:r>
              <a:rPr lang="en-US" sz="2000" dirty="0" smtClean="0"/>
              <a:t>Conversely</a:t>
            </a:r>
            <a:r>
              <a:rPr lang="en-US" sz="2000" dirty="0"/>
              <a:t>, to the right of the BE point BestBurger is making a profit. This profit increases as more burgers are sold: because all fixed costs are now covered, the contribution from each burger represents clear profit for the business. </a:t>
            </a:r>
          </a:p>
          <a:p>
            <a:pPr marL="398463" indent="-398463">
              <a:spcAft>
                <a:spcPts val="600"/>
              </a:spcAft>
              <a:buClr>
                <a:schemeClr val="accent6">
                  <a:lumMod val="50000"/>
                </a:schemeClr>
              </a:buClr>
              <a:buFont typeface="Wingdings 3" panose="05040102010807070707" pitchFamily="18" charset="2"/>
              <a:buChar char=""/>
            </a:pPr>
            <a:r>
              <a:rPr lang="en-US" sz="2000" dirty="0" smtClean="0"/>
              <a:t>Hence</a:t>
            </a:r>
            <a:r>
              <a:rPr lang="en-US" sz="2000" dirty="0"/>
              <a:t>, total profit can be calculated as</a:t>
            </a:r>
            <a:r>
              <a:rPr lang="en-US" sz="2000" dirty="0" smtClean="0"/>
              <a:t>:</a:t>
            </a:r>
          </a:p>
        </p:txBody>
      </p:sp>
      <p:sp>
        <p:nvSpPr>
          <p:cNvPr id="10" name="Rectangle 9"/>
          <p:cNvSpPr/>
          <p:nvPr/>
        </p:nvSpPr>
        <p:spPr>
          <a:xfrm>
            <a:off x="6162416" y="3523092"/>
            <a:ext cx="2723823" cy="646331"/>
          </a:xfrm>
          <a:prstGeom prst="rect">
            <a:avLst/>
          </a:prstGeom>
        </p:spPr>
        <p:txBody>
          <a:bodyPr wrap="none">
            <a:spAutoFit/>
          </a:bodyPr>
          <a:lstStyle/>
          <a:p>
            <a:pPr marL="0" marR="0" algn="ctr">
              <a:spcBef>
                <a:spcPts val="0"/>
              </a:spcBef>
              <a:spcAft>
                <a:spcPts val="0"/>
              </a:spcAft>
            </a:pPr>
            <a:r>
              <a:rPr lang="en-US" i="1" dirty="0" smtClean="0">
                <a:latin typeface="Arial" panose="020B0604020202020204" pitchFamily="34" charset="0"/>
                <a:ea typeface="Segoe UI" panose="020B0502040204020203" pitchFamily="34" charset="0"/>
                <a:cs typeface="Arial" panose="020B0604020202020204" pitchFamily="34" charset="0"/>
              </a:rPr>
              <a:t>Figure 17.1: Break-even </a:t>
            </a:r>
            <a:br>
              <a:rPr lang="en-US" i="1" dirty="0" smtClean="0">
                <a:latin typeface="Arial" panose="020B0604020202020204" pitchFamily="34" charset="0"/>
                <a:ea typeface="Segoe UI" panose="020B0502040204020203" pitchFamily="34" charset="0"/>
                <a:cs typeface="Arial" panose="020B0604020202020204" pitchFamily="34" charset="0"/>
              </a:rPr>
            </a:br>
            <a:r>
              <a:rPr lang="en-US" i="1" dirty="0" smtClean="0">
                <a:latin typeface="Arial" panose="020B0604020202020204" pitchFamily="34" charset="0"/>
                <a:ea typeface="Segoe UI" panose="020B0502040204020203" pitchFamily="34" charset="0"/>
                <a:cs typeface="Arial" panose="020B0604020202020204" pitchFamily="34" charset="0"/>
              </a:rPr>
              <a:t>chart for </a:t>
            </a:r>
            <a:r>
              <a:rPr lang="en-US" i="1" dirty="0" err="1" smtClean="0">
                <a:latin typeface="Arial" panose="020B0604020202020204" pitchFamily="34" charset="0"/>
                <a:ea typeface="Segoe UI" panose="020B0502040204020203" pitchFamily="34" charset="0"/>
                <a:cs typeface="Arial" panose="020B0604020202020204" pitchFamily="34" charset="0"/>
              </a:rPr>
              <a:t>BestBurger</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3" name="Picture 12" descr="image10"/>
          <p:cNvPicPr/>
          <p:nvPr/>
        </p:nvPicPr>
        <p:blipFill>
          <a:blip r:embed="rId3">
            <a:extLst>
              <a:ext uri="{28A0092B-C50C-407E-A947-70E740481C1C}">
                <a14:useLocalDpi xmlns:a14="http://schemas.microsoft.com/office/drawing/2010/main" val="0"/>
              </a:ext>
            </a:extLst>
          </a:blip>
          <a:srcRect/>
          <a:stretch>
            <a:fillRect/>
          </a:stretch>
        </p:blipFill>
        <p:spPr bwMode="auto">
          <a:xfrm>
            <a:off x="6162417" y="1124744"/>
            <a:ext cx="2694562" cy="2160240"/>
          </a:xfrm>
          <a:prstGeom prst="rect">
            <a:avLst/>
          </a:prstGeom>
          <a:noFill/>
        </p:spPr>
      </p:pic>
      <p:grpSp>
        <p:nvGrpSpPr>
          <p:cNvPr id="3" name="Group 2"/>
          <p:cNvGrpSpPr/>
          <p:nvPr/>
        </p:nvGrpSpPr>
        <p:grpSpPr>
          <a:xfrm>
            <a:off x="359030" y="6220993"/>
            <a:ext cx="8461442" cy="448367"/>
            <a:chOff x="359030" y="6165304"/>
            <a:chExt cx="8461442" cy="448367"/>
          </a:xfrm>
        </p:grpSpPr>
        <p:sp>
          <p:nvSpPr>
            <p:cNvPr id="14" name="Rectangle 13"/>
            <p:cNvSpPr/>
            <p:nvPr/>
          </p:nvSpPr>
          <p:spPr>
            <a:xfrm>
              <a:off x="359030" y="6165304"/>
              <a:ext cx="8461442" cy="448367"/>
            </a:xfrm>
            <a:prstGeom prst="rect">
              <a:avLst/>
            </a:prstGeom>
            <a:solidFill>
              <a:srgbClr val="92D050">
                <a:alpha val="6117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557808" y="6237312"/>
              <a:ext cx="8262664" cy="369332"/>
            </a:xfrm>
            <a:prstGeom prst="rect">
              <a:avLst/>
            </a:prstGeom>
          </p:spPr>
          <p:txBody>
            <a:bodyPr wrap="square">
              <a:spAutoFit/>
            </a:bodyPr>
            <a:lstStyle/>
            <a:p>
              <a:pPr algn="ctr">
                <a:spcAft>
                  <a:spcPts val="600"/>
                </a:spcAft>
                <a:buClr>
                  <a:schemeClr val="accent6">
                    <a:lumMod val="50000"/>
                  </a:schemeClr>
                </a:buClr>
              </a:pPr>
              <a:r>
                <a:rPr lang="en-US" b="1" dirty="0"/>
                <a:t>PROFIT = (SALES VOLUME-BE LEVEL OF SALES) x CONTRIBUTION</a:t>
              </a:r>
              <a:endParaRPr lang="en-US" dirty="0"/>
            </a:p>
          </p:txBody>
        </p:sp>
      </p:grpSp>
      <p:sp>
        <p:nvSpPr>
          <p:cNvPr id="11" name="Title 2"/>
          <p:cNvSpPr>
            <a:spLocks noGrp="1"/>
          </p:cNvSpPr>
          <p:nvPr>
            <p:ph type="title"/>
          </p:nvPr>
        </p:nvSpPr>
        <p:spPr>
          <a:xfrm>
            <a:off x="70266" y="72008"/>
            <a:ext cx="8859452" cy="548680"/>
          </a:xfrm>
        </p:spPr>
        <p:txBody>
          <a:bodyPr>
            <a:noAutofit/>
          </a:bodyPr>
          <a:lstStyle/>
          <a:p>
            <a:r>
              <a:rPr lang="en-US" sz="2800" dirty="0"/>
              <a:t>2.3 - How to Use Contribution </a:t>
            </a:r>
            <a:r>
              <a:rPr lang="en-US" sz="2800" dirty="0" smtClean="0"/>
              <a:t>Data – Calculating Cost</a:t>
            </a:r>
            <a:endParaRPr lang="en-US" sz="2800" dirty="0"/>
          </a:p>
        </p:txBody>
      </p:sp>
    </p:spTree>
    <p:extLst>
      <p:ext uri="{BB962C8B-B14F-4D97-AF65-F5344CB8AC3E}">
        <p14:creationId xmlns:p14="http://schemas.microsoft.com/office/powerpoint/2010/main" val="72746672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5688632" cy="3724096"/>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100" dirty="0"/>
              <a:t>At any level of sales above the BE point, a business is profitable. There is a number of units by which sales volume can fall before reaching the BE point, known as the margin of safety. The larger the margin of safety, </a:t>
            </a:r>
            <a:r>
              <a:rPr lang="en-US" sz="2100" dirty="0" smtClean="0"/>
              <a:t>the greater the fall in sales the business </a:t>
            </a:r>
            <a:r>
              <a:rPr lang="en-US" sz="2100" dirty="0"/>
              <a:t>can absorb before making a </a:t>
            </a:r>
            <a:r>
              <a:rPr lang="en-US" sz="2100" dirty="0" smtClean="0"/>
              <a:t>loss.</a:t>
            </a:r>
          </a:p>
          <a:p>
            <a:pPr marL="398463" indent="-398463">
              <a:spcAft>
                <a:spcPts val="600"/>
              </a:spcAft>
              <a:buClr>
                <a:schemeClr val="accent6">
                  <a:lumMod val="50000"/>
                </a:schemeClr>
              </a:buClr>
              <a:buFont typeface="Wingdings 3" panose="05040102010807070707" pitchFamily="18" charset="2"/>
              <a:buChar char=""/>
            </a:pPr>
            <a:r>
              <a:rPr lang="en-US" sz="2100" dirty="0"/>
              <a:t>In the BE graph shown in Figure 17.2, </a:t>
            </a:r>
            <a:r>
              <a:rPr lang="en-US" sz="2100" dirty="0" err="1"/>
              <a:t>BestBurger's</a:t>
            </a:r>
            <a:r>
              <a:rPr lang="en-US" sz="2100" dirty="0"/>
              <a:t> current level of sales is 2200 burgers/month. The margin of safety is 2200 - 1000 = 1200 </a:t>
            </a:r>
            <a:r>
              <a:rPr lang="en-US" sz="2100" dirty="0" smtClean="0"/>
              <a:t>burgers/month.</a:t>
            </a:r>
          </a:p>
        </p:txBody>
      </p:sp>
      <p:sp>
        <p:nvSpPr>
          <p:cNvPr id="10" name="Rectangle 9"/>
          <p:cNvSpPr/>
          <p:nvPr/>
        </p:nvSpPr>
        <p:spPr>
          <a:xfrm>
            <a:off x="6012160" y="3646765"/>
            <a:ext cx="2775119" cy="646331"/>
          </a:xfrm>
          <a:prstGeom prst="rect">
            <a:avLst/>
          </a:prstGeom>
        </p:spPr>
        <p:txBody>
          <a:bodyPr wrap="none">
            <a:spAutoFit/>
          </a:bodyPr>
          <a:lstStyle/>
          <a:p>
            <a:pPr marL="0" marR="0" algn="ctr">
              <a:spcBef>
                <a:spcPts val="0"/>
              </a:spcBef>
              <a:spcAft>
                <a:spcPts val="0"/>
              </a:spcAft>
            </a:pPr>
            <a:r>
              <a:rPr lang="en-US" b="1" i="1" dirty="0" smtClean="0">
                <a:latin typeface="Arial" panose="020B0604020202020204" pitchFamily="34" charset="0"/>
                <a:ea typeface="Segoe UI" panose="020B0502040204020203" pitchFamily="34" charset="0"/>
                <a:cs typeface="Arial" panose="020B0604020202020204" pitchFamily="34" charset="0"/>
              </a:rPr>
              <a:t>Figure 17.2</a:t>
            </a:r>
            <a:r>
              <a:rPr lang="en-US" i="1" dirty="0" smtClean="0">
                <a:latin typeface="Arial" panose="020B0604020202020204" pitchFamily="34" charset="0"/>
                <a:ea typeface="Segoe UI" panose="020B0502040204020203" pitchFamily="34" charset="0"/>
                <a:cs typeface="Arial" panose="020B0604020202020204" pitchFamily="34" charset="0"/>
              </a:rPr>
              <a:t>: Break-even </a:t>
            </a:r>
            <a:br>
              <a:rPr lang="en-US" i="1" dirty="0" smtClean="0">
                <a:latin typeface="Arial" panose="020B0604020202020204" pitchFamily="34" charset="0"/>
                <a:ea typeface="Segoe UI" panose="020B0502040204020203" pitchFamily="34" charset="0"/>
                <a:cs typeface="Arial" panose="020B0604020202020204" pitchFamily="34" charset="0"/>
              </a:rPr>
            </a:br>
            <a:r>
              <a:rPr lang="en-US" i="1" dirty="0" smtClean="0">
                <a:latin typeface="Arial" panose="020B0604020202020204" pitchFamily="34" charset="0"/>
                <a:ea typeface="Segoe UI" panose="020B0502040204020203" pitchFamily="34" charset="0"/>
                <a:cs typeface="Arial" panose="020B0604020202020204" pitchFamily="34" charset="0"/>
              </a:rPr>
              <a:t>chart for BestBurger</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pic>
        <p:nvPicPr>
          <p:cNvPr id="18" name="Picture 17" descr="image1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124743"/>
            <a:ext cx="2897355" cy="2429693"/>
          </a:xfrm>
          <a:prstGeom prst="rect">
            <a:avLst/>
          </a:prstGeom>
          <a:noFill/>
          <a:ln>
            <a:noFill/>
          </a:ln>
        </p:spPr>
      </p:pic>
      <p:sp>
        <p:nvSpPr>
          <p:cNvPr id="17" name="Rectangle 16"/>
          <p:cNvSpPr/>
          <p:nvPr/>
        </p:nvSpPr>
        <p:spPr>
          <a:xfrm>
            <a:off x="251521" y="4941168"/>
            <a:ext cx="8556470" cy="1631216"/>
          </a:xfrm>
          <a:prstGeom prst="rect">
            <a:avLst/>
          </a:prstGeom>
          <a:solidFill>
            <a:schemeClr val="tx2">
              <a:lumMod val="20000"/>
              <a:lumOff val="80000"/>
            </a:schemeClr>
          </a:solidFill>
          <a:ln w="57150">
            <a:solidFill>
              <a:srgbClr val="002060"/>
            </a:solidFill>
          </a:ln>
        </p:spPr>
        <p:txBody>
          <a:bodyPr wrap="square">
            <a:spAutoFit/>
          </a:bodyPr>
          <a:lstStyle/>
          <a:p>
            <a:pPr marL="0" marR="0" indent="0" algn="just">
              <a:spcBef>
                <a:spcPts val="0"/>
              </a:spcBef>
              <a:spcAft>
                <a:spcPts val="0"/>
              </a:spcAft>
            </a:pPr>
            <a:r>
              <a:rPr lang="en-US" sz="2000" b="1" dirty="0">
                <a:solidFill>
                  <a:srgbClr val="FF0000"/>
                </a:solidFill>
                <a:latin typeface="Arial" panose="020B0604020202020204" pitchFamily="34" charset="0"/>
                <a:ea typeface="Segoe UI" panose="020B0502040204020203" pitchFamily="34" charset="0"/>
                <a:cs typeface="Arial" panose="020B0604020202020204" pitchFamily="34" charset="0"/>
              </a:rPr>
              <a:t>Contribution</a:t>
            </a:r>
            <a:r>
              <a:rPr lang="en-US" sz="2000" b="1" dirty="0">
                <a:solidFill>
                  <a:srgbClr val="000000"/>
                </a:solidFill>
                <a:latin typeface="Arial" panose="020B0604020202020204" pitchFamily="34" charset="0"/>
                <a:ea typeface="Segoe UI" panose="020B0502040204020203" pitchFamily="34" charset="0"/>
                <a:cs typeface="Arial" panose="020B0604020202020204" pitchFamily="34" charset="0"/>
              </a:rPr>
              <a:t> </a:t>
            </a:r>
            <a:r>
              <a:rPr lang="en-US" sz="2000" dirty="0">
                <a:latin typeface="Arial" panose="020B0604020202020204" pitchFamily="34" charset="0"/>
                <a:ea typeface="Segoe UI" panose="020B0502040204020203" pitchFamily="34" charset="0"/>
                <a:cs typeface="Arial" panose="020B0604020202020204" pitchFamily="34" charset="0"/>
              </a:rPr>
              <a:t>- that part of sales revenue which can be put towards paying the fixed costs of a business. </a:t>
            </a:r>
            <a:r>
              <a:rPr lang="en-US" sz="2000" b="1" dirty="0">
                <a:latin typeface="Arial" panose="020B0604020202020204" pitchFamily="34" charset="0"/>
                <a:ea typeface="Segoe UI" panose="020B0502040204020203" pitchFamily="34" charset="0"/>
                <a:cs typeface="Arial" panose="020B0604020202020204" pitchFamily="34" charset="0"/>
              </a:rPr>
              <a:t>Contribution = selling price - variable cost per unit.</a:t>
            </a:r>
            <a:endParaRPr lang="en-GB" sz="2000" b="1" dirty="0">
              <a:latin typeface="Arial" panose="020B0604020202020204" pitchFamily="34" charset="0"/>
              <a:ea typeface="Segoe UI" panose="020B0502040204020203" pitchFamily="34" charset="0"/>
              <a:cs typeface="Arial" panose="020B0604020202020204" pitchFamily="34" charset="0"/>
            </a:endParaRPr>
          </a:p>
          <a:p>
            <a:pPr marL="0" marR="0" indent="0" algn="just">
              <a:spcBef>
                <a:spcPts val="0"/>
              </a:spcBef>
              <a:spcAft>
                <a:spcPts val="0"/>
              </a:spcAft>
            </a:pPr>
            <a:r>
              <a:rPr lang="en-US" sz="2000" b="1" dirty="0">
                <a:solidFill>
                  <a:srgbClr val="FF0000"/>
                </a:solidFill>
                <a:latin typeface="Arial" panose="020B0604020202020204" pitchFamily="34" charset="0"/>
                <a:ea typeface="Segoe UI" panose="020B0502040204020203" pitchFamily="34" charset="0"/>
                <a:cs typeface="Arial" panose="020B0604020202020204" pitchFamily="34" charset="0"/>
              </a:rPr>
              <a:t>Margin of safety </a:t>
            </a:r>
            <a:r>
              <a:rPr lang="en-US" sz="2000" dirty="0">
                <a:latin typeface="Arial" panose="020B0604020202020204" pitchFamily="34" charset="0"/>
                <a:ea typeface="Segoe UI" panose="020B0502040204020203" pitchFamily="34" charset="0"/>
                <a:cs typeface="Arial" panose="020B0604020202020204" pitchFamily="34" charset="0"/>
              </a:rPr>
              <a:t>- the amount by which sales can fall from their current level before reaching the break-even point.</a:t>
            </a:r>
            <a:endParaRPr lang="en-GB" sz="2000" dirty="0">
              <a:effectLst/>
              <a:latin typeface="Arial" panose="020B0604020202020204" pitchFamily="34" charset="0"/>
              <a:ea typeface="Segoe UI" panose="020B0502040204020203" pitchFamily="34" charset="0"/>
              <a:cs typeface="Arial" panose="020B0604020202020204" pitchFamily="34" charset="0"/>
            </a:endParaRPr>
          </a:p>
        </p:txBody>
      </p:sp>
      <p:sp>
        <p:nvSpPr>
          <p:cNvPr id="9" name="Title 2"/>
          <p:cNvSpPr>
            <a:spLocks noGrp="1"/>
          </p:cNvSpPr>
          <p:nvPr>
            <p:ph type="title"/>
          </p:nvPr>
        </p:nvSpPr>
        <p:spPr>
          <a:xfrm>
            <a:off x="70266" y="72008"/>
            <a:ext cx="8859452" cy="548680"/>
          </a:xfrm>
        </p:spPr>
        <p:txBody>
          <a:bodyPr>
            <a:noAutofit/>
          </a:bodyPr>
          <a:lstStyle/>
          <a:p>
            <a:r>
              <a:rPr lang="en-US" sz="3200" dirty="0"/>
              <a:t>2.3 - How to Use Contribution Data</a:t>
            </a:r>
            <a:endParaRPr lang="en-US" sz="3000" dirty="0"/>
          </a:p>
        </p:txBody>
      </p:sp>
    </p:spTree>
    <p:extLst>
      <p:ext uri="{BB962C8B-B14F-4D97-AF65-F5344CB8AC3E}">
        <p14:creationId xmlns:p14="http://schemas.microsoft.com/office/powerpoint/2010/main" val="369455179"/>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1" y="1124744"/>
            <a:ext cx="8640959" cy="5632311"/>
          </a:xfrm>
          <a:prstGeom prst="rect">
            <a:avLst/>
          </a:prstGeom>
        </p:spPr>
        <p:txBody>
          <a:bodyPr wrap="square">
            <a:spAutoFit/>
          </a:bodyPr>
          <a:lstStyle/>
          <a:p>
            <a:pPr marL="457200" indent="-457200">
              <a:buClr>
                <a:schemeClr val="accent6">
                  <a:lumMod val="50000"/>
                </a:schemeClr>
              </a:buClr>
              <a:buFont typeface="+mj-lt"/>
              <a:buAutoNum type="arabicPeriod" startAt="7"/>
            </a:pPr>
            <a:r>
              <a:rPr lang="en-US" sz="2000" dirty="0">
                <a:solidFill>
                  <a:srgbClr val="FF0000"/>
                </a:solidFill>
              </a:rPr>
              <a:t>(a) To raise money for the charity Children in Need, a group of business students at Landau Forte College in Derby, bought and resold Krispy Kreme doughnuts. Cost of sales was £80, average selling price was £1.20, fixed costs were £20 and 200 doughnuts were </a:t>
            </a:r>
            <a:r>
              <a:rPr lang="en-US" sz="2000" dirty="0" smtClean="0">
                <a:solidFill>
                  <a:srgbClr val="FF0000"/>
                </a:solidFill>
              </a:rPr>
              <a:t>sold.</a:t>
            </a:r>
            <a:br>
              <a:rPr lang="en-US" sz="2000" dirty="0" smtClean="0">
                <a:solidFill>
                  <a:srgbClr val="FF0000"/>
                </a:solidFill>
              </a:rPr>
            </a:br>
            <a:r>
              <a:rPr lang="en-US" sz="2000" dirty="0" smtClean="0">
                <a:solidFill>
                  <a:srgbClr val="FF0000"/>
                </a:solidFill>
              </a:rPr>
              <a:t>What </a:t>
            </a:r>
            <a:r>
              <a:rPr lang="en-US" sz="2000" dirty="0">
                <a:solidFill>
                  <a:srgbClr val="FF0000"/>
                </a:solidFill>
              </a:rPr>
              <a:t>was the total contribution from the sales of the doughnuts? (1</a:t>
            </a:r>
            <a:r>
              <a:rPr lang="en-US" sz="2000" dirty="0" smtClean="0">
                <a:solidFill>
                  <a:srgbClr val="FF0000"/>
                </a:solidFill>
              </a:rPr>
              <a:t>)</a:t>
            </a:r>
          </a:p>
          <a:p>
            <a:pPr marL="982663" indent="-457200">
              <a:buClr>
                <a:schemeClr val="accent6">
                  <a:lumMod val="50000"/>
                </a:schemeClr>
              </a:buClr>
              <a:buFont typeface="+mj-lt"/>
              <a:buAutoNum type="alphaUcPeriod"/>
            </a:pPr>
            <a:r>
              <a:rPr lang="en-US" sz="2000" dirty="0">
                <a:solidFill>
                  <a:srgbClr val="FF0000"/>
                </a:solidFill>
              </a:rPr>
              <a:t>£240</a:t>
            </a:r>
          </a:p>
          <a:p>
            <a:pPr marL="982663" indent="-457200">
              <a:buClr>
                <a:schemeClr val="accent6">
                  <a:lumMod val="50000"/>
                </a:schemeClr>
              </a:buClr>
              <a:buFont typeface="+mj-lt"/>
              <a:buAutoNum type="alphaUcPeriod"/>
            </a:pPr>
            <a:r>
              <a:rPr lang="en-US" sz="2000" dirty="0">
                <a:solidFill>
                  <a:srgbClr val="FF0000"/>
                </a:solidFill>
              </a:rPr>
              <a:t>B £220</a:t>
            </a:r>
          </a:p>
          <a:p>
            <a:pPr marL="982663" indent="-457200">
              <a:buClr>
                <a:schemeClr val="accent6">
                  <a:lumMod val="50000"/>
                </a:schemeClr>
              </a:buClr>
              <a:buFont typeface="+mj-lt"/>
              <a:buAutoNum type="alphaUcPeriod"/>
            </a:pPr>
            <a:r>
              <a:rPr lang="en-US" sz="2000" dirty="0">
                <a:solidFill>
                  <a:srgbClr val="FF0000"/>
                </a:solidFill>
              </a:rPr>
              <a:t>C £160</a:t>
            </a:r>
          </a:p>
          <a:p>
            <a:pPr marL="982663" indent="-457200">
              <a:buClr>
                <a:schemeClr val="accent6">
                  <a:lumMod val="50000"/>
                </a:schemeClr>
              </a:buClr>
              <a:buFont typeface="+mj-lt"/>
              <a:buAutoNum type="alphaUcPeriod"/>
            </a:pPr>
            <a:r>
              <a:rPr lang="en-US" sz="2000" dirty="0">
                <a:solidFill>
                  <a:srgbClr val="FF0000"/>
                </a:solidFill>
              </a:rPr>
              <a:t>D £140</a:t>
            </a:r>
          </a:p>
          <a:p>
            <a:pPr marL="525463">
              <a:buClr>
                <a:schemeClr val="accent6">
                  <a:lumMod val="50000"/>
                </a:schemeClr>
              </a:buClr>
            </a:pPr>
            <a:r>
              <a:rPr lang="en-US" sz="2000" dirty="0">
                <a:solidFill>
                  <a:srgbClr val="FF0000"/>
                </a:solidFill>
              </a:rPr>
              <a:t>Answer</a:t>
            </a:r>
          </a:p>
          <a:p>
            <a:pPr marL="525463">
              <a:buClr>
                <a:schemeClr val="accent6">
                  <a:lumMod val="50000"/>
                </a:schemeClr>
              </a:buClr>
            </a:pPr>
            <a:r>
              <a:rPr lang="en-US" sz="2000" dirty="0">
                <a:solidFill>
                  <a:srgbClr val="FF0000"/>
                </a:solidFill>
              </a:rPr>
              <a:t>(b) Explain your answer (show your workings</a:t>
            </a:r>
            <a:r>
              <a:rPr lang="en-US" sz="2000" dirty="0" smtClean="0">
                <a:solidFill>
                  <a:srgbClr val="FF0000"/>
                </a:solidFill>
              </a:rPr>
              <a:t>).	(</a:t>
            </a:r>
            <a:r>
              <a:rPr lang="en-US" sz="2000" dirty="0">
                <a:solidFill>
                  <a:srgbClr val="FF0000"/>
                </a:solidFill>
              </a:rPr>
              <a:t>3)</a:t>
            </a:r>
          </a:p>
          <a:p>
            <a:pPr>
              <a:buClr>
                <a:schemeClr val="accent6">
                  <a:lumMod val="50000"/>
                </a:schemeClr>
              </a:buClr>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b="1" dirty="0">
                <a:solidFill>
                  <a:srgbClr val="FF0000"/>
                </a:solidFill>
              </a:rPr>
              <a:t>Total for Question </a:t>
            </a:r>
            <a:r>
              <a:rPr lang="en-US" b="1" dirty="0" smtClean="0">
                <a:solidFill>
                  <a:srgbClr val="FF0000"/>
                </a:solidFill>
              </a:rPr>
              <a:t>9 </a:t>
            </a:r>
            <a:r>
              <a:rPr lang="en-US" b="1" dirty="0">
                <a:solidFill>
                  <a:srgbClr val="FF0000"/>
                </a:solidFill>
              </a:rPr>
              <a:t>= 4 marks</a:t>
            </a:r>
            <a:r>
              <a:rPr lang="en-US" sz="2000" dirty="0">
                <a:solidFill>
                  <a:srgbClr val="FF0000"/>
                </a:solidFill>
              </a:rPr>
              <a:t>)</a:t>
            </a:r>
          </a:p>
        </p:txBody>
      </p:sp>
      <p:sp>
        <p:nvSpPr>
          <p:cNvPr id="6" name="Title 1"/>
          <p:cNvSpPr>
            <a:spLocks noGrp="1"/>
          </p:cNvSpPr>
          <p:nvPr>
            <p:ph type="title"/>
          </p:nvPr>
        </p:nvSpPr>
        <p:spPr>
          <a:xfrm>
            <a:off x="35496" y="72008"/>
            <a:ext cx="7704856" cy="548680"/>
          </a:xfrm>
        </p:spPr>
        <p:txBody>
          <a:bodyPr>
            <a:noAutofit/>
          </a:bodyPr>
          <a:lstStyle/>
          <a:p>
            <a:r>
              <a:rPr lang="en-US" sz="4000" dirty="0"/>
              <a:t>2.3 - How to Use Contribution Data</a:t>
            </a:r>
            <a:endParaRPr lang="en-GB" sz="3800" b="1" dirty="0" smtClean="0"/>
          </a:p>
        </p:txBody>
      </p:sp>
      <p:sp>
        <p:nvSpPr>
          <p:cNvPr id="7" name="TextBox 6">
            <a:hlinkClick r:id="rId3" action="ppaction://hlinkfile"/>
          </p:cNvPr>
          <p:cNvSpPr txBox="1"/>
          <p:nvPr/>
        </p:nvSpPr>
        <p:spPr>
          <a:xfrm>
            <a:off x="8363168" y="2947591"/>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9228999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5496" y="72008"/>
            <a:ext cx="7704856" cy="548680"/>
          </a:xfrm>
        </p:spPr>
        <p:txBody>
          <a:bodyPr>
            <a:noAutofit/>
          </a:bodyPr>
          <a:lstStyle/>
          <a:p>
            <a:r>
              <a:rPr lang="en-US" sz="3600" dirty="0"/>
              <a:t>2.3 - How to Use Contribution Data</a:t>
            </a:r>
            <a:endParaRPr lang="en-GB" sz="3600" b="1" dirty="0" smtClean="0"/>
          </a:p>
        </p:txBody>
      </p:sp>
      <p:graphicFrame>
        <p:nvGraphicFramePr>
          <p:cNvPr id="4" name="Table 3"/>
          <p:cNvGraphicFramePr>
            <a:graphicFrameLocks noGrp="1"/>
          </p:cNvGraphicFramePr>
          <p:nvPr>
            <p:extLst/>
          </p:nvPr>
        </p:nvGraphicFramePr>
        <p:xfrm>
          <a:off x="323528" y="1124744"/>
          <a:ext cx="8496945" cy="5582920"/>
        </p:xfrm>
        <a:graphic>
          <a:graphicData uri="http://schemas.openxmlformats.org/drawingml/2006/table">
            <a:tbl>
              <a:tblPr firstRow="1" bandRow="1">
                <a:tableStyleId>{5C22544A-7EE6-4342-B048-85BDC9FD1C3A}</a:tableStyleId>
              </a:tblPr>
              <a:tblGrid>
                <a:gridCol w="792088"/>
                <a:gridCol w="7272808"/>
                <a:gridCol w="432049"/>
              </a:tblGrid>
              <a:tr h="370840">
                <a:tc>
                  <a:txBody>
                    <a:bodyPr/>
                    <a:lstStyle/>
                    <a:p>
                      <a:r>
                        <a:rPr lang="en-GB" sz="1600" dirty="0" smtClean="0">
                          <a:latin typeface="Arial" panose="020B0604020202020204" pitchFamily="34" charset="0"/>
                          <a:cs typeface="Arial" panose="020B0604020202020204" pitchFamily="34" charset="0"/>
                        </a:rPr>
                        <a:t>7 (a)</a:t>
                      </a:r>
                      <a:endParaRPr lang="en-GB" sz="1600" dirty="0">
                        <a:latin typeface="Arial" panose="020B0604020202020204" pitchFamily="34" charset="0"/>
                        <a:cs typeface="Arial" panose="020B0604020202020204" pitchFamily="34" charset="0"/>
                      </a:endParaRPr>
                    </a:p>
                  </a:txBody>
                  <a:tcPr/>
                </a:tc>
                <a:tc>
                  <a:txBody>
                    <a:bodyPr/>
                    <a:lstStyle/>
                    <a:p>
                      <a:r>
                        <a:rPr lang="en-US" sz="1600" b="0" dirty="0" smtClean="0">
                          <a:latin typeface="Arial" panose="020B0604020202020204" pitchFamily="34" charset="0"/>
                          <a:cs typeface="Arial" panose="020B0604020202020204" pitchFamily="34" charset="0"/>
                        </a:rPr>
                        <a:t>Answer – C</a:t>
                      </a:r>
                      <a:endParaRPr lang="en-GB" sz="1600" b="0" dirty="0">
                        <a:latin typeface="Arial" panose="020B0604020202020204" pitchFamily="34" charset="0"/>
                        <a:cs typeface="Arial" panose="020B0604020202020204" pitchFamily="34" charset="0"/>
                      </a:endParaRPr>
                    </a:p>
                  </a:txBody>
                  <a:tcPr/>
                </a:tc>
                <a:tc>
                  <a:txBody>
                    <a:bodyPr/>
                    <a:lstStyle/>
                    <a:p>
                      <a:pPr algn="ctr"/>
                      <a:r>
                        <a:rPr lang="en-GB" sz="1600" b="0" dirty="0" smtClean="0">
                          <a:latin typeface="Arial" panose="020B0604020202020204" pitchFamily="34" charset="0"/>
                          <a:cs typeface="Arial" panose="020B0604020202020204" pitchFamily="34" charset="0"/>
                        </a:rPr>
                        <a:t>1</a:t>
                      </a:r>
                      <a:endParaRPr lang="en-GB" sz="1600" b="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7 (b)</a:t>
                      </a:r>
                      <a:endParaRPr lang="en-GB" sz="1600" dirty="0">
                        <a:latin typeface="Arial" panose="020B0604020202020204" pitchFamily="34" charset="0"/>
                        <a:cs typeface="Arial" panose="020B0604020202020204" pitchFamily="34" charset="0"/>
                      </a:endParaRPr>
                    </a:p>
                  </a:txBody>
                  <a:tcPr/>
                </a:tc>
                <a:tc>
                  <a:txBody>
                    <a:bodyPr/>
                    <a:lstStyle/>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Total contribution is revenue/turnover minus total variable costs/cost of sales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Calculating £240 (1) – inserts £80 = (1) marks)</a:t>
                      </a:r>
                    </a:p>
                    <a:p>
                      <a:r>
                        <a:rPr lang="en-US" sz="1600" b="1" dirty="0" smtClean="0">
                          <a:latin typeface="Arial" panose="020B0604020202020204" pitchFamily="34" charset="0"/>
                          <a:cs typeface="Arial" panose="020B0604020202020204" pitchFamily="34" charset="0"/>
                        </a:rPr>
                        <a:t>OR</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Contribution is the selling price minus variable costs per unit (1)</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Variable cost per unit is therefore £80/200 = 40p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Therefore with a selling price averaging £1.20, average contribution = 80p X 200 = (1 mark)</a:t>
                      </a:r>
                    </a:p>
                    <a:p>
                      <a:r>
                        <a:rPr lang="en-US" sz="1600" b="0" dirty="0" smtClean="0">
                          <a:latin typeface="Arial" panose="020B0604020202020204" pitchFamily="34" charset="0"/>
                          <a:cs typeface="Arial" panose="020B0604020202020204" pitchFamily="34" charset="0"/>
                        </a:rPr>
                        <a:t>Up to two of the marks above can be achieved alternatively by explaining distracters, e.g.</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A is incorrect because this is the value of revenue, i.e. price X quantity bought and sold (1 mark) £1.20 x 200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B is incorrect because this is the value of revenue minus the fixed costs (1 mark)</a:t>
                      </a:r>
                    </a:p>
                    <a:p>
                      <a:pPr marL="620713" indent="-342900">
                        <a:buClr>
                          <a:srgbClr val="C00000"/>
                        </a:buClr>
                        <a:buFont typeface="Arial" panose="020B0604020202020204" pitchFamily="34" charset="0"/>
                        <a:buChar char="•"/>
                      </a:pPr>
                      <a:r>
                        <a:rPr lang="en-US" sz="1600" b="0" dirty="0" smtClean="0">
                          <a:latin typeface="Arial" panose="020B0604020202020204" pitchFamily="34" charset="0"/>
                          <a:cs typeface="Arial" panose="020B0604020202020204" pitchFamily="34" charset="0"/>
                        </a:rPr>
                        <a:t>D is incorrect because this figure relates to revenue minus fixed costs minus cost of sales/operating profit (1 mark)</a:t>
                      </a:r>
                    </a:p>
                    <a:p>
                      <a:r>
                        <a:rPr lang="en-US" sz="1600" b="0" dirty="0" smtClean="0">
                          <a:latin typeface="Arial" panose="020B0604020202020204" pitchFamily="34" charset="0"/>
                          <a:cs typeface="Arial" panose="020B0604020202020204" pitchFamily="34" charset="0"/>
                        </a:rPr>
                        <a:t>Any acceptable answer which shows selective knowledge/application and/or development</a:t>
                      </a:r>
                    </a:p>
                    <a:p>
                      <a:endParaRPr lang="en-US" sz="1600" b="0" dirty="0" smtClean="0">
                        <a:latin typeface="Arial" panose="020B0604020202020204" pitchFamily="34" charset="0"/>
                        <a:cs typeface="Arial" panose="020B0604020202020204" pitchFamily="34" charset="0"/>
                      </a:endParaRPr>
                    </a:p>
                    <a:p>
                      <a:r>
                        <a:rPr lang="en-US" sz="1600" b="0" dirty="0" smtClean="0">
                          <a:latin typeface="Arial" panose="020B0604020202020204" pitchFamily="34" charset="0"/>
                          <a:cs typeface="Arial" panose="020B0604020202020204" pitchFamily="34" charset="0"/>
                        </a:rPr>
                        <a:t>NB Maximum of 2 additional marks for formula/calculations if part (a) is incorrect or if only the wrong answers are focused on in the explanation.</a:t>
                      </a:r>
                      <a:endParaRPr lang="en-GB" sz="1600" b="0" dirty="0">
                        <a:latin typeface="Arial" panose="020B0604020202020204" pitchFamily="34" charset="0"/>
                        <a:cs typeface="Arial" panose="020B0604020202020204" pitchFamily="34" charset="0"/>
                      </a:endParaRPr>
                    </a:p>
                  </a:txBody>
                  <a:tcPr/>
                </a:tc>
                <a:tc>
                  <a:txBody>
                    <a:bodyPr/>
                    <a:lstStyle/>
                    <a:p>
                      <a:pPr algn="ctr"/>
                      <a:r>
                        <a:rPr lang="en-GB" sz="1600" dirty="0" smtClean="0">
                          <a:latin typeface="Arial" panose="020B0604020202020204" pitchFamily="34" charset="0"/>
                          <a:cs typeface="Arial" panose="020B0604020202020204" pitchFamily="34" charset="0"/>
                        </a:rPr>
                        <a:t>3</a:t>
                      </a:r>
                    </a:p>
                  </a:txBody>
                  <a:tcPr/>
                </a:tc>
              </a:tr>
            </a:tbl>
          </a:graphicData>
        </a:graphic>
      </p:graphicFrame>
    </p:spTree>
    <p:extLst>
      <p:ext uri="{BB962C8B-B14F-4D97-AF65-F5344CB8AC3E}">
        <p14:creationId xmlns:p14="http://schemas.microsoft.com/office/powerpoint/2010/main" val="2693595721"/>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447645"/>
          </a:xfrm>
          <a:prstGeom prst="rect">
            <a:avLst/>
          </a:prstGeom>
        </p:spPr>
        <p:txBody>
          <a:bodyPr wrap="square">
            <a:spAutoFit/>
          </a:bodyPr>
          <a:lstStyle/>
          <a:p>
            <a:pPr>
              <a:spcAft>
                <a:spcPts val="600"/>
              </a:spcAft>
              <a:buClr>
                <a:srgbClr val="00B050"/>
              </a:buClr>
            </a:pPr>
            <a:r>
              <a:rPr lang="en-US" sz="1600" b="1" dirty="0"/>
              <a:t>Special Order </a:t>
            </a:r>
            <a:r>
              <a:rPr lang="en-US" sz="1600" b="1" dirty="0" smtClean="0"/>
              <a:t>Decisions</a:t>
            </a:r>
            <a:endParaRPr lang="en-US" sz="1600" b="1" dirty="0"/>
          </a:p>
          <a:p>
            <a:pPr marL="398463" indent="-398463">
              <a:spcAft>
                <a:spcPts val="600"/>
              </a:spcAft>
              <a:buClr>
                <a:srgbClr val="00B050"/>
              </a:buClr>
              <a:buFont typeface="Wingdings 3" panose="05040102010807070707" pitchFamily="18" charset="2"/>
              <a:buChar char=""/>
            </a:pPr>
            <a:r>
              <a:rPr lang="en-US" sz="1600" dirty="0" smtClean="0"/>
              <a:t>This </a:t>
            </a:r>
            <a:r>
              <a:rPr lang="en-US" sz="1600" dirty="0"/>
              <a:t>is when businesses need to decide if to accept orders that are on special </a:t>
            </a:r>
            <a:r>
              <a:rPr lang="en-US" sz="1600" dirty="0" smtClean="0"/>
              <a:t>terms. Features often include:</a:t>
            </a:r>
            <a:endParaRPr lang="en-US" sz="1600" dirty="0"/>
          </a:p>
          <a:p>
            <a:pPr marL="631825" indent="-271463">
              <a:spcAft>
                <a:spcPts val="600"/>
              </a:spcAft>
              <a:buClr>
                <a:srgbClr val="00B050"/>
              </a:buClr>
              <a:buFont typeface="Arial" panose="020B0604020202020204" pitchFamily="34" charset="0"/>
              <a:buChar char="•"/>
            </a:pPr>
            <a:r>
              <a:rPr lang="en-US" sz="1600" dirty="0" smtClean="0"/>
              <a:t>Prices </a:t>
            </a:r>
            <a:r>
              <a:rPr lang="en-US" sz="1600" dirty="0"/>
              <a:t>lower than normal – if the contribution is positive generally accept the order</a:t>
            </a:r>
          </a:p>
          <a:p>
            <a:pPr marL="398463" indent="-398463">
              <a:spcAft>
                <a:spcPts val="600"/>
              </a:spcAft>
              <a:buClr>
                <a:srgbClr val="00B050"/>
              </a:buClr>
              <a:buFont typeface="Wingdings 3" panose="05040102010807070707" pitchFamily="18" charset="2"/>
              <a:buChar char=""/>
            </a:pPr>
            <a:r>
              <a:rPr lang="en-US" sz="1600" dirty="0" smtClean="0"/>
              <a:t>However </a:t>
            </a:r>
            <a:r>
              <a:rPr lang="en-US" sz="1600" dirty="0"/>
              <a:t>have to consider:</a:t>
            </a:r>
          </a:p>
          <a:p>
            <a:pPr marL="631825" indent="-271463">
              <a:spcAft>
                <a:spcPts val="600"/>
              </a:spcAft>
              <a:buClr>
                <a:srgbClr val="00B050"/>
              </a:buClr>
              <a:buFont typeface="Arial" panose="020B0604020202020204" pitchFamily="34" charset="0"/>
              <a:buChar char="•"/>
            </a:pPr>
            <a:r>
              <a:rPr lang="en-US" sz="1600" dirty="0" smtClean="0"/>
              <a:t>If </a:t>
            </a:r>
            <a:r>
              <a:rPr lang="en-US" sz="1600" dirty="0"/>
              <a:t>more Fixed Costs result from the order</a:t>
            </a:r>
          </a:p>
          <a:p>
            <a:pPr marL="631825" indent="-271463">
              <a:spcAft>
                <a:spcPts val="600"/>
              </a:spcAft>
              <a:buClr>
                <a:srgbClr val="00B050"/>
              </a:buClr>
              <a:buFont typeface="Arial" panose="020B0604020202020204" pitchFamily="34" charset="0"/>
              <a:buChar char="•"/>
            </a:pPr>
            <a:r>
              <a:rPr lang="en-US" sz="1600" dirty="0"/>
              <a:t>May the order increase the level of Variable Costs</a:t>
            </a:r>
          </a:p>
          <a:p>
            <a:pPr marL="631825" indent="-271463">
              <a:spcAft>
                <a:spcPts val="600"/>
              </a:spcAft>
              <a:buClr>
                <a:srgbClr val="00B050"/>
              </a:buClr>
              <a:buFont typeface="Arial" panose="020B0604020202020204" pitchFamily="34" charset="0"/>
              <a:buChar char="•"/>
            </a:pPr>
            <a:r>
              <a:rPr lang="en-US" sz="1600" dirty="0"/>
              <a:t>If the company will resell the product</a:t>
            </a:r>
          </a:p>
          <a:p>
            <a:pPr marL="631825" indent="-271463">
              <a:spcAft>
                <a:spcPts val="600"/>
              </a:spcAft>
              <a:buClr>
                <a:srgbClr val="00B050"/>
              </a:buClr>
              <a:buFont typeface="Arial" panose="020B0604020202020204" pitchFamily="34" charset="0"/>
              <a:buChar char="•"/>
            </a:pPr>
            <a:r>
              <a:rPr lang="en-US" sz="1600" dirty="0"/>
              <a:t>If it may lead to future sales – if this is the case may accept an order that doesn’t make a positive contribution</a:t>
            </a:r>
          </a:p>
          <a:p>
            <a:pPr marL="398463" indent="-398463">
              <a:spcAft>
                <a:spcPts val="600"/>
              </a:spcAft>
              <a:buClr>
                <a:srgbClr val="00B050"/>
              </a:buClr>
              <a:buFont typeface="Wingdings 3" panose="05040102010807070707" pitchFamily="18" charset="2"/>
              <a:buChar char=""/>
            </a:pPr>
            <a:r>
              <a:rPr lang="en-US" sz="1600" dirty="0" smtClean="0"/>
              <a:t>Production prices </a:t>
            </a:r>
            <a:r>
              <a:rPr lang="en-US" sz="1600" dirty="0"/>
              <a:t>would be higher than </a:t>
            </a:r>
            <a:r>
              <a:rPr lang="en-US" sz="1600" dirty="0" smtClean="0"/>
              <a:t>normal, but normally </a:t>
            </a:r>
            <a:r>
              <a:rPr lang="en-US" sz="1600" dirty="0"/>
              <a:t>customers would accept </a:t>
            </a:r>
            <a:r>
              <a:rPr lang="en-US" sz="1600" dirty="0" smtClean="0"/>
              <a:t>this. However </a:t>
            </a:r>
            <a:r>
              <a:rPr lang="en-US" sz="1600" dirty="0"/>
              <a:t>if specifications have to be altered it may prove to be expensive for the </a:t>
            </a:r>
            <a:r>
              <a:rPr lang="en-US" sz="1600" dirty="0" smtClean="0"/>
              <a:t>business. The business then </a:t>
            </a:r>
            <a:r>
              <a:rPr lang="en-US" sz="1600" dirty="0"/>
              <a:t>would need to:</a:t>
            </a:r>
          </a:p>
          <a:p>
            <a:pPr marL="631825" indent="-271463">
              <a:spcAft>
                <a:spcPts val="600"/>
              </a:spcAft>
              <a:buClr>
                <a:srgbClr val="00B050"/>
              </a:buClr>
              <a:buFont typeface="Arial" panose="020B0604020202020204" pitchFamily="34" charset="0"/>
              <a:buChar char="•"/>
            </a:pPr>
            <a:r>
              <a:rPr lang="en-US" sz="1600" dirty="0" smtClean="0"/>
              <a:t>Calculate </a:t>
            </a:r>
            <a:r>
              <a:rPr lang="en-US" sz="1600" dirty="0"/>
              <a:t>any extra variable costs associated with the order</a:t>
            </a:r>
          </a:p>
          <a:p>
            <a:pPr marL="631825" indent="-271463">
              <a:spcAft>
                <a:spcPts val="600"/>
              </a:spcAft>
              <a:buClr>
                <a:srgbClr val="00B050"/>
              </a:buClr>
              <a:buFont typeface="Arial" panose="020B0604020202020204" pitchFamily="34" charset="0"/>
              <a:buChar char="•"/>
            </a:pPr>
            <a:r>
              <a:rPr lang="en-US" sz="1600" dirty="0"/>
              <a:t>Assess if sufficient capacity to meet order</a:t>
            </a:r>
          </a:p>
          <a:p>
            <a:pPr marL="631825" indent="-271463">
              <a:spcAft>
                <a:spcPts val="600"/>
              </a:spcAft>
              <a:buClr>
                <a:srgbClr val="00B050"/>
              </a:buClr>
              <a:buFont typeface="Arial" panose="020B0604020202020204" pitchFamily="34" charset="0"/>
              <a:buChar char="•"/>
            </a:pPr>
            <a:r>
              <a:rPr lang="en-US" sz="1600" dirty="0"/>
              <a:t>Decide if it increases contribution and profits</a:t>
            </a:r>
          </a:p>
          <a:p>
            <a:pPr marL="631825" indent="-271463">
              <a:spcAft>
                <a:spcPts val="600"/>
              </a:spcAft>
              <a:buClr>
                <a:srgbClr val="00B050"/>
              </a:buClr>
              <a:buFont typeface="Arial" panose="020B0604020202020204" pitchFamily="34" charset="0"/>
              <a:buChar char="•"/>
            </a:pPr>
            <a:r>
              <a:rPr lang="en-US" sz="1600" dirty="0"/>
              <a:t>Here is an adapted A Level question where marginal costing and product contribution can be used to make a decision</a:t>
            </a:r>
            <a:r>
              <a:rPr lang="en-US" sz="1600" dirty="0" smtClean="0"/>
              <a:t>.</a:t>
            </a:r>
            <a:endParaRPr lang="en-US" sz="1600" dirty="0"/>
          </a:p>
        </p:txBody>
      </p:sp>
      <p:sp>
        <p:nvSpPr>
          <p:cNvPr id="9" name="Title 2"/>
          <p:cNvSpPr>
            <a:spLocks noGrp="1"/>
          </p:cNvSpPr>
          <p:nvPr>
            <p:ph type="title"/>
          </p:nvPr>
        </p:nvSpPr>
        <p:spPr>
          <a:xfrm>
            <a:off x="70266" y="72008"/>
            <a:ext cx="8859452" cy="548680"/>
          </a:xfrm>
        </p:spPr>
        <p:txBody>
          <a:bodyPr>
            <a:noAutofit/>
          </a:bodyPr>
          <a:lstStyle/>
          <a:p>
            <a:r>
              <a:rPr lang="en-US" sz="2700" dirty="0"/>
              <a:t>2.3 - How to Use Contribution </a:t>
            </a:r>
            <a:r>
              <a:rPr lang="en-US" sz="2700" dirty="0" smtClean="0"/>
              <a:t>Data – Special Order Decisions</a:t>
            </a:r>
            <a:endParaRPr lang="en-US" sz="2700" dirty="0"/>
          </a:p>
        </p:txBody>
      </p:sp>
    </p:spTree>
    <p:extLst>
      <p:ext uri="{BB962C8B-B14F-4D97-AF65-F5344CB8AC3E}">
        <p14:creationId xmlns:p14="http://schemas.microsoft.com/office/powerpoint/2010/main" val="3471197368"/>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52736"/>
            <a:ext cx="8568952" cy="5632311"/>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sz="1600" dirty="0" smtClean="0"/>
              <a:t>A </a:t>
            </a:r>
            <a:r>
              <a:rPr lang="en-US" sz="1600" dirty="0"/>
              <a:t>single-product manufacturer has this cost structure: materials £25, direct labour £28, and variable overheads £12 per unit; fixed overheads total £</a:t>
            </a:r>
            <a:r>
              <a:rPr lang="en-US" sz="1600" dirty="0" smtClean="0"/>
              <a:t>420,000</a:t>
            </a:r>
            <a:r>
              <a:rPr lang="en-US" sz="1600" dirty="0"/>
              <a:t>. Its product price is £120, annual output (80% of capacity) being </a:t>
            </a:r>
            <a:r>
              <a:rPr lang="en-US" sz="1600" dirty="0" smtClean="0"/>
              <a:t>20,000</a:t>
            </a:r>
            <a:r>
              <a:rPr lang="en-US" sz="1600" dirty="0"/>
              <a:t>. A DIY store has enquired whether it can buy an extra 4000 units per annum, to sell as ‘own label’ items. It will pay £85 for each unit. The manufacturer will have to incur £</a:t>
            </a:r>
            <a:r>
              <a:rPr lang="en-US" sz="1600" dirty="0" smtClean="0"/>
              <a:t>10,000 </a:t>
            </a:r>
            <a:r>
              <a:rPr lang="en-US" sz="1600" dirty="0"/>
              <a:t>set-up costs. Is the offer worth accepting?</a:t>
            </a:r>
          </a:p>
          <a:p>
            <a:pPr marL="398463" indent="-398463">
              <a:spcAft>
                <a:spcPts val="600"/>
              </a:spcAft>
              <a:buClr>
                <a:srgbClr val="00B050"/>
              </a:buClr>
              <a:buFont typeface="Wingdings 3" panose="05040102010807070707" pitchFamily="18" charset="2"/>
              <a:buChar char=""/>
            </a:pPr>
            <a:r>
              <a:rPr lang="en-US" sz="1600" dirty="0" smtClean="0"/>
              <a:t>The </a:t>
            </a:r>
            <a:r>
              <a:rPr lang="en-US" sz="1600" dirty="0"/>
              <a:t>present contribution is £55 per product: selling price £120 less £65 variable costs (i.e. £25 + £28 + £12). Break-even point is £</a:t>
            </a:r>
            <a:r>
              <a:rPr lang="en-US" sz="1600" dirty="0" smtClean="0"/>
              <a:t>420,000</a:t>
            </a:r>
            <a:r>
              <a:rPr lang="en-US" sz="1600" dirty="0"/>
              <a:t>/£55 = 7636 sales, the margin of safety is 12364 (20 000 – 7636) and the forecast profit is £</a:t>
            </a:r>
            <a:r>
              <a:rPr lang="en-US" sz="1600" dirty="0" smtClean="0"/>
              <a:t>680,000 </a:t>
            </a:r>
            <a:r>
              <a:rPr lang="en-US" sz="1600" dirty="0"/>
              <a:t>(</a:t>
            </a:r>
            <a:r>
              <a:rPr lang="en-US" sz="1600" dirty="0" smtClean="0"/>
              <a:t>12,364 </a:t>
            </a:r>
            <a:r>
              <a:rPr lang="en-US" sz="1600" dirty="0"/>
              <a:t>× £55). Note how these calculations can be checked</a:t>
            </a:r>
            <a:r>
              <a:rPr lang="en-US" sz="1600" dirty="0" smtClean="0"/>
              <a:t>:</a:t>
            </a:r>
            <a:endParaRPr lang="en-US" sz="1600" dirty="0"/>
          </a:p>
          <a:p>
            <a:pPr marL="631825" indent="-271463">
              <a:spcAft>
                <a:spcPts val="600"/>
              </a:spcAft>
              <a:buClr>
                <a:srgbClr val="00B050"/>
              </a:buClr>
              <a:buFont typeface="Arial" panose="020B0604020202020204" pitchFamily="34" charset="0"/>
              <a:buChar char="•"/>
            </a:pPr>
            <a:r>
              <a:rPr lang="en-US" sz="1600" dirty="0"/>
              <a:t>break-even revenue £120 × 7636 = £</a:t>
            </a:r>
            <a:r>
              <a:rPr lang="en-US" sz="1600" dirty="0" smtClean="0"/>
              <a:t>916,320</a:t>
            </a:r>
            <a:endParaRPr lang="en-US" sz="1600" dirty="0"/>
          </a:p>
          <a:p>
            <a:pPr marL="631825" indent="-271463">
              <a:spcAft>
                <a:spcPts val="600"/>
              </a:spcAft>
              <a:buClr>
                <a:srgbClr val="00B050"/>
              </a:buClr>
              <a:buFont typeface="Arial" panose="020B0604020202020204" pitchFamily="34" charset="0"/>
              <a:buChar char="•"/>
            </a:pPr>
            <a:r>
              <a:rPr lang="en-US" sz="1600" dirty="0"/>
              <a:t>break-even costs total the same, i.e. £</a:t>
            </a:r>
            <a:r>
              <a:rPr lang="en-US" sz="1600" dirty="0" smtClean="0"/>
              <a:t>420,000 </a:t>
            </a:r>
            <a:r>
              <a:rPr lang="en-US" sz="1600" dirty="0"/>
              <a:t>+ £</a:t>
            </a:r>
            <a:r>
              <a:rPr lang="en-US" sz="1600" dirty="0" smtClean="0"/>
              <a:t>496,340 </a:t>
            </a:r>
            <a:r>
              <a:rPr lang="en-US" sz="1600" dirty="0"/>
              <a:t>(7636 × £65) (the £20 difference is due to rounding)</a:t>
            </a:r>
          </a:p>
          <a:p>
            <a:pPr marL="631825" indent="-271463">
              <a:spcAft>
                <a:spcPts val="600"/>
              </a:spcAft>
              <a:buClr>
                <a:srgbClr val="00B050"/>
              </a:buClr>
              <a:buFont typeface="Arial" panose="020B0604020202020204" pitchFamily="34" charset="0"/>
              <a:buChar char="•"/>
            </a:pPr>
            <a:r>
              <a:rPr lang="en-US" sz="1600" dirty="0"/>
              <a:t>profit at </a:t>
            </a:r>
            <a:r>
              <a:rPr lang="en-US" sz="1600" dirty="0" smtClean="0"/>
              <a:t>20,000 </a:t>
            </a:r>
            <a:r>
              <a:rPr lang="en-US" sz="1600" dirty="0"/>
              <a:t>output = revenue £</a:t>
            </a:r>
            <a:r>
              <a:rPr lang="en-US" sz="1600" dirty="0" smtClean="0"/>
              <a:t>2,400,000 </a:t>
            </a:r>
            <a:r>
              <a:rPr lang="en-US" sz="1600" dirty="0"/>
              <a:t>(£120 × </a:t>
            </a:r>
            <a:r>
              <a:rPr lang="en-US" sz="1600" dirty="0" smtClean="0"/>
              <a:t>20,000</a:t>
            </a:r>
            <a:r>
              <a:rPr lang="en-US" sz="1600" dirty="0"/>
              <a:t>) less cost £</a:t>
            </a:r>
            <a:r>
              <a:rPr lang="en-US" sz="1600" dirty="0" smtClean="0"/>
              <a:t>1,720,000 </a:t>
            </a:r>
            <a:r>
              <a:rPr lang="en-US" sz="1600" dirty="0"/>
              <a:t>(£</a:t>
            </a:r>
            <a:r>
              <a:rPr lang="en-US" sz="1600" dirty="0" smtClean="0"/>
              <a:t>420,000 </a:t>
            </a:r>
            <a:r>
              <a:rPr lang="en-US" sz="1600" dirty="0"/>
              <a:t>fixed + £</a:t>
            </a:r>
            <a:r>
              <a:rPr lang="en-US" sz="1600" dirty="0" smtClean="0"/>
              <a:t>1,300,000 </a:t>
            </a:r>
            <a:r>
              <a:rPr lang="en-US" sz="1600" dirty="0"/>
              <a:t>variable, i.e. </a:t>
            </a:r>
            <a:r>
              <a:rPr lang="en-US" sz="1600" dirty="0" smtClean="0"/>
              <a:t>20,000 </a:t>
            </a:r>
            <a:r>
              <a:rPr lang="en-US" sz="1600" dirty="0"/>
              <a:t>× £65) = £680 000</a:t>
            </a:r>
          </a:p>
          <a:p>
            <a:pPr marL="398463" indent="-398463">
              <a:spcAft>
                <a:spcPts val="600"/>
              </a:spcAft>
              <a:buClr>
                <a:srgbClr val="00B050"/>
              </a:buClr>
              <a:buFont typeface="Wingdings 3" panose="05040102010807070707" pitchFamily="18" charset="2"/>
              <a:buChar char=""/>
            </a:pPr>
            <a:r>
              <a:rPr lang="en-US" sz="1600" dirty="0"/>
              <a:t>The key question is: should the new order be taken on? Numerically, the calculations for this order show</a:t>
            </a:r>
            <a:r>
              <a:rPr lang="en-US" sz="1600" dirty="0" smtClean="0"/>
              <a:t>:</a:t>
            </a:r>
            <a:endParaRPr lang="en-US" sz="1600" dirty="0"/>
          </a:p>
          <a:p>
            <a:pPr marL="646112" indent="-285750">
              <a:spcAft>
                <a:spcPts val="600"/>
              </a:spcAft>
              <a:buClr>
                <a:srgbClr val="00B050"/>
              </a:buClr>
              <a:buFont typeface="Arial" panose="020B0604020202020204" pitchFamily="34" charset="0"/>
              <a:buChar char="•"/>
            </a:pPr>
            <a:r>
              <a:rPr lang="en-US" sz="1600" dirty="0"/>
              <a:t>unit contribution £20 (£85 – £65)</a:t>
            </a:r>
          </a:p>
          <a:p>
            <a:pPr marL="646112" indent="-285750">
              <a:spcAft>
                <a:spcPts val="600"/>
              </a:spcAft>
              <a:buClr>
                <a:srgbClr val="00B050"/>
              </a:buClr>
              <a:buFont typeface="Arial" panose="020B0604020202020204" pitchFamily="34" charset="0"/>
              <a:buChar char="•"/>
            </a:pPr>
            <a:r>
              <a:rPr lang="en-US" sz="1600" dirty="0"/>
              <a:t>total contribution £</a:t>
            </a:r>
            <a:r>
              <a:rPr lang="en-US" sz="1600" dirty="0" smtClean="0"/>
              <a:t>80,000 </a:t>
            </a:r>
            <a:r>
              <a:rPr lang="en-US" sz="1600" dirty="0"/>
              <a:t>(4000 × £20)</a:t>
            </a:r>
          </a:p>
          <a:p>
            <a:pPr marL="646112" indent="-285750">
              <a:spcAft>
                <a:spcPts val="600"/>
              </a:spcAft>
              <a:buClr>
                <a:srgbClr val="00B050"/>
              </a:buClr>
              <a:buFont typeface="Arial" panose="020B0604020202020204" pitchFamily="34" charset="0"/>
              <a:buChar char="•"/>
            </a:pPr>
            <a:r>
              <a:rPr lang="en-US" sz="1600" dirty="0"/>
              <a:t>total profit £</a:t>
            </a:r>
            <a:r>
              <a:rPr lang="en-US" sz="1600" dirty="0" smtClean="0"/>
              <a:t>70,000 </a:t>
            </a:r>
            <a:r>
              <a:rPr lang="en-US" sz="1600" dirty="0"/>
              <a:t>(£</a:t>
            </a:r>
            <a:r>
              <a:rPr lang="en-US" sz="1600" dirty="0" smtClean="0"/>
              <a:t>80,000 </a:t>
            </a:r>
            <a:r>
              <a:rPr lang="en-US" sz="1600" dirty="0"/>
              <a:t>– £</a:t>
            </a:r>
            <a:r>
              <a:rPr lang="en-US" sz="1600" dirty="0" smtClean="0"/>
              <a:t>10,000 </a:t>
            </a:r>
            <a:r>
              <a:rPr lang="en-US" sz="1600" dirty="0"/>
              <a:t>set-up costs</a:t>
            </a:r>
            <a:r>
              <a:rPr lang="en-US" sz="1600" dirty="0" smtClean="0"/>
              <a:t>).</a:t>
            </a:r>
            <a:endParaRPr lang="en-US" sz="1600" dirty="0"/>
          </a:p>
        </p:txBody>
      </p:sp>
      <p:sp>
        <p:nvSpPr>
          <p:cNvPr id="9" name="Title 2"/>
          <p:cNvSpPr>
            <a:spLocks noGrp="1"/>
          </p:cNvSpPr>
          <p:nvPr>
            <p:ph type="title"/>
          </p:nvPr>
        </p:nvSpPr>
        <p:spPr>
          <a:xfrm>
            <a:off x="70266" y="72008"/>
            <a:ext cx="8859452" cy="548680"/>
          </a:xfrm>
        </p:spPr>
        <p:txBody>
          <a:bodyPr>
            <a:noAutofit/>
          </a:bodyPr>
          <a:lstStyle/>
          <a:p>
            <a:r>
              <a:rPr lang="en-US" sz="2700" dirty="0"/>
              <a:t>2.3 - How to Use Contribution </a:t>
            </a:r>
            <a:r>
              <a:rPr lang="en-US" sz="2700" dirty="0" smtClean="0"/>
              <a:t>Data – Special Order Decisions</a:t>
            </a:r>
            <a:endParaRPr lang="en-US" sz="2700" dirty="0"/>
          </a:p>
        </p:txBody>
      </p:sp>
    </p:spTree>
    <p:extLst>
      <p:ext uri="{BB962C8B-B14F-4D97-AF65-F5344CB8AC3E}">
        <p14:creationId xmlns:p14="http://schemas.microsoft.com/office/powerpoint/2010/main" val="3367705649"/>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52736"/>
            <a:ext cx="6907923" cy="5478423"/>
          </a:xfrm>
          <a:prstGeom prst="rect">
            <a:avLst/>
          </a:prstGeom>
        </p:spPr>
        <p:txBody>
          <a:bodyPr wrap="square">
            <a:spAutoFit/>
          </a:bodyPr>
          <a:lstStyle/>
          <a:p>
            <a:pPr marL="398463" indent="-398463">
              <a:spcAft>
                <a:spcPts val="600"/>
              </a:spcAft>
              <a:buClr>
                <a:srgbClr val="00B050"/>
              </a:buClr>
              <a:buFont typeface="Wingdings 3" panose="05040102010807070707" pitchFamily="18" charset="2"/>
              <a:buChar char=""/>
            </a:pPr>
            <a:r>
              <a:rPr lang="en-US" sz="2000" dirty="0"/>
              <a:t>The main marginal costing principle here is that, because all fixed costs are already covered (by the normal production and sales exceeding the break-even point), the contribution made by this special order is all profit.</a:t>
            </a:r>
          </a:p>
          <a:p>
            <a:pPr marL="398463" indent="-398463">
              <a:spcAft>
                <a:spcPts val="600"/>
              </a:spcAft>
              <a:buClr>
                <a:srgbClr val="00B050"/>
              </a:buClr>
              <a:buFont typeface="Wingdings 3" panose="05040102010807070707" pitchFamily="18" charset="2"/>
              <a:buChar char=""/>
            </a:pPr>
            <a:r>
              <a:rPr lang="en-US" sz="2000" dirty="0" smtClean="0"/>
              <a:t>The same </a:t>
            </a:r>
            <a:r>
              <a:rPr lang="en-US" sz="2000" dirty="0"/>
              <a:t>manufacturer has this cost structure: materials </a:t>
            </a:r>
            <a:r>
              <a:rPr lang="en-US" sz="2000" dirty="0" smtClean="0"/>
              <a:t>£32, </a:t>
            </a:r>
            <a:r>
              <a:rPr lang="en-US" sz="2000" dirty="0"/>
              <a:t>direct labour £</a:t>
            </a:r>
            <a:r>
              <a:rPr lang="en-US" sz="2000" dirty="0" smtClean="0"/>
              <a:t>25, </a:t>
            </a:r>
            <a:r>
              <a:rPr lang="en-US" sz="2000" dirty="0"/>
              <a:t>and variable overheads £</a:t>
            </a:r>
            <a:r>
              <a:rPr lang="en-US" sz="2000" dirty="0" smtClean="0"/>
              <a:t>10 </a:t>
            </a:r>
            <a:r>
              <a:rPr lang="en-US" sz="2000" dirty="0"/>
              <a:t>per unit; fixed overheads total £</a:t>
            </a:r>
            <a:r>
              <a:rPr lang="en-US" sz="2000" dirty="0" smtClean="0"/>
              <a:t>400,000</a:t>
            </a:r>
            <a:r>
              <a:rPr lang="en-US" sz="2000" dirty="0"/>
              <a:t>. Its product price is £</a:t>
            </a:r>
            <a:r>
              <a:rPr lang="en-US" sz="2000" dirty="0" smtClean="0"/>
              <a:t>100</a:t>
            </a:r>
            <a:r>
              <a:rPr lang="en-US" sz="2000" dirty="0"/>
              <a:t>, annual output (</a:t>
            </a:r>
            <a:r>
              <a:rPr lang="en-US" sz="2000" dirty="0" smtClean="0"/>
              <a:t>85% </a:t>
            </a:r>
            <a:r>
              <a:rPr lang="en-US" sz="2000" dirty="0"/>
              <a:t>of capacity) being </a:t>
            </a:r>
            <a:r>
              <a:rPr lang="en-US" sz="2000" dirty="0" smtClean="0"/>
              <a:t>22,000</a:t>
            </a:r>
            <a:r>
              <a:rPr lang="en-US" sz="2000" dirty="0"/>
              <a:t>. </a:t>
            </a:r>
            <a:r>
              <a:rPr lang="en-US" sz="2000" dirty="0" smtClean="0"/>
              <a:t>Another </a:t>
            </a:r>
            <a:r>
              <a:rPr lang="en-US" sz="2000" dirty="0"/>
              <a:t>DIY store has enquired whether it can buy an extra </a:t>
            </a:r>
            <a:r>
              <a:rPr lang="en-US" sz="2000" dirty="0" smtClean="0"/>
              <a:t>5000 </a:t>
            </a:r>
            <a:r>
              <a:rPr lang="en-US" sz="2000" dirty="0"/>
              <a:t>units per annum, to sell as ‘own label’ items. It will pay £</a:t>
            </a:r>
            <a:r>
              <a:rPr lang="en-US" sz="2000" dirty="0" smtClean="0"/>
              <a:t>80 </a:t>
            </a:r>
            <a:r>
              <a:rPr lang="en-US" sz="2000" dirty="0"/>
              <a:t>for each unit. The manufacturer will have to incur £</a:t>
            </a:r>
            <a:r>
              <a:rPr lang="en-US" sz="2000" dirty="0" smtClean="0"/>
              <a:t>12,000 </a:t>
            </a:r>
            <a:r>
              <a:rPr lang="en-US" sz="2000" dirty="0"/>
              <a:t>set-up costs. Is the offer worth accepting?</a:t>
            </a:r>
          </a:p>
          <a:p>
            <a:pPr marL="398463" indent="-398463">
              <a:spcAft>
                <a:spcPts val="600"/>
              </a:spcAft>
              <a:buClr>
                <a:srgbClr val="00B050"/>
              </a:buClr>
              <a:buFont typeface="Wingdings 3" panose="05040102010807070707" pitchFamily="18" charset="2"/>
              <a:buChar char=""/>
            </a:pPr>
            <a:r>
              <a:rPr lang="en-US" sz="2000" b="1" dirty="0" smtClean="0">
                <a:solidFill>
                  <a:srgbClr val="FF0000"/>
                </a:solidFill>
              </a:rPr>
              <a:t>Task 2.10 </a:t>
            </a:r>
            <a:r>
              <a:rPr lang="en-US" sz="2000" dirty="0" smtClean="0">
                <a:solidFill>
                  <a:srgbClr val="FF0000"/>
                </a:solidFill>
              </a:rPr>
              <a:t>– Calculate the break-even revenue, the current profit </a:t>
            </a:r>
            <a:r>
              <a:rPr lang="en-US" sz="2000" dirty="0">
                <a:solidFill>
                  <a:srgbClr val="FF0000"/>
                </a:solidFill>
              </a:rPr>
              <a:t>at </a:t>
            </a:r>
            <a:r>
              <a:rPr lang="en-US" sz="2000" dirty="0" smtClean="0">
                <a:solidFill>
                  <a:srgbClr val="FF0000"/>
                </a:solidFill>
              </a:rPr>
              <a:t>22,000 output, the unit contribution, the total contribution and the total profit.</a:t>
            </a:r>
            <a:endParaRPr lang="en-US" sz="2000" dirty="0">
              <a:solidFill>
                <a:srgbClr val="FF0000"/>
              </a:solidFill>
            </a:endParaRPr>
          </a:p>
        </p:txBody>
      </p:sp>
      <p:sp>
        <p:nvSpPr>
          <p:cNvPr id="9" name="Title 2"/>
          <p:cNvSpPr>
            <a:spLocks noGrp="1"/>
          </p:cNvSpPr>
          <p:nvPr>
            <p:ph type="title"/>
          </p:nvPr>
        </p:nvSpPr>
        <p:spPr>
          <a:xfrm>
            <a:off x="70266" y="72008"/>
            <a:ext cx="8859452" cy="548680"/>
          </a:xfrm>
        </p:spPr>
        <p:txBody>
          <a:bodyPr>
            <a:noAutofit/>
          </a:bodyPr>
          <a:lstStyle/>
          <a:p>
            <a:r>
              <a:rPr lang="en-US" sz="2700" dirty="0"/>
              <a:t>2.3 - How to Use Contribution </a:t>
            </a:r>
            <a:r>
              <a:rPr lang="en-US" sz="2700" dirty="0" smtClean="0"/>
              <a:t>Data – Special Order Decisions</a:t>
            </a:r>
            <a:endParaRPr lang="en-US" sz="2700" dirty="0"/>
          </a:p>
        </p:txBody>
      </p:sp>
      <p:graphicFrame>
        <p:nvGraphicFramePr>
          <p:cNvPr id="4" name="Table 3"/>
          <p:cNvGraphicFramePr>
            <a:graphicFrameLocks noGrp="1"/>
          </p:cNvGraphicFramePr>
          <p:nvPr>
            <p:extLst>
              <p:ext uri="{D42A27DB-BD31-4B8C-83A1-F6EECF244321}">
                <p14:modId xmlns:p14="http://schemas.microsoft.com/office/powerpoint/2010/main" val="4166340603"/>
              </p:ext>
            </p:extLst>
          </p:nvPr>
        </p:nvGraphicFramePr>
        <p:xfrm>
          <a:off x="7164288" y="1052736"/>
          <a:ext cx="1656184" cy="5584312"/>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9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90" baseline="0" dirty="0" smtClean="0">
                          <a:solidFill>
                            <a:srgbClr val="FF0000"/>
                          </a:solidFill>
                          <a:effectLst/>
                          <a:latin typeface="Arial" pitchFamily="34" charset="0"/>
                          <a:ea typeface="Times New Roman"/>
                          <a:cs typeface="Arial" pitchFamily="34" charset="0"/>
                        </a:rPr>
                        <a:t>Breakeven points are not always calculated.</a:t>
                      </a:r>
                    </a:p>
                    <a:p>
                      <a:pPr marL="177800" indent="-177800" algn="l">
                        <a:spcAft>
                          <a:spcPts val="600"/>
                        </a:spcAft>
                        <a:buFontTx/>
                        <a:buBlip>
                          <a:blip r:embed="rId3"/>
                        </a:buBlip>
                      </a:pPr>
                      <a:r>
                        <a:rPr lang="en-GB" sz="1490" baseline="0" dirty="0" smtClean="0">
                          <a:solidFill>
                            <a:schemeClr val="tx1"/>
                          </a:solidFill>
                          <a:effectLst/>
                          <a:latin typeface="Arial" pitchFamily="34" charset="0"/>
                          <a:ea typeface="Times New Roman"/>
                          <a:cs typeface="Arial" pitchFamily="34" charset="0"/>
                        </a:rPr>
                        <a:t>Charities make no profit, what would their break even point be.</a:t>
                      </a:r>
                    </a:p>
                    <a:p>
                      <a:pPr marL="177800" indent="-177800" algn="l">
                        <a:spcAft>
                          <a:spcPts val="600"/>
                        </a:spcAft>
                        <a:buFontTx/>
                        <a:buBlip>
                          <a:blip r:embed="rId3"/>
                        </a:buBlip>
                      </a:pPr>
                      <a:r>
                        <a:rPr lang="en-GB" sz="1490" baseline="0" dirty="0" smtClean="0">
                          <a:solidFill>
                            <a:srgbClr val="FF0000"/>
                          </a:solidFill>
                          <a:effectLst/>
                          <a:latin typeface="Arial" pitchFamily="34" charset="0"/>
                          <a:ea typeface="Times New Roman"/>
                          <a:cs typeface="Arial" pitchFamily="34" charset="0"/>
                        </a:rPr>
                        <a:t>After breakeven, companies tend to change their pricing strategies to maximise sales.</a:t>
                      </a:r>
                    </a:p>
                    <a:p>
                      <a:pPr marL="177800" indent="-177800" algn="l">
                        <a:spcAft>
                          <a:spcPts val="600"/>
                        </a:spcAft>
                        <a:buFontTx/>
                        <a:buBlip>
                          <a:blip r:embed="rId3"/>
                        </a:buBlip>
                      </a:pPr>
                      <a:r>
                        <a:rPr lang="en-GB" sz="1490" baseline="0" dirty="0" smtClean="0">
                          <a:solidFill>
                            <a:schemeClr val="tx1"/>
                          </a:solidFill>
                          <a:effectLst/>
                          <a:latin typeface="Arial" pitchFamily="34" charset="0"/>
                          <a:ea typeface="Times New Roman"/>
                          <a:cs typeface="Arial" pitchFamily="34" charset="0"/>
                        </a:rPr>
                        <a:t>Breakeven is the point after which business risks can be taken.</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58783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6624736" cy="5909310"/>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30" dirty="0"/>
              <a:t>Cash is the lifeblood of any business. It is not the same as profit (see Chapter 15). On paper a business could be making profit but if cash is not coming into the business, for whatever reason, then that business will not survive for long. Delays in receiving payment, worse still not receiving payment at all, make running a business almost impossible. Payments to creditors have to be delayed and if this happens on a regular basis then suppliers will stop supplying and the firm is on the slippery slope to failure. Employees may well lose confidence in their future prospects and leave as soon as they can find another job.</a:t>
            </a:r>
          </a:p>
          <a:p>
            <a:pPr marL="360363" indent="-360363">
              <a:buClr>
                <a:schemeClr val="accent6">
                  <a:lumMod val="50000"/>
                </a:schemeClr>
              </a:buClr>
              <a:buFont typeface="Wingdings 3" panose="05040102010807070707" pitchFamily="18" charset="2"/>
              <a:buChar char=""/>
            </a:pPr>
            <a:r>
              <a:rPr lang="en-US" sz="2030" dirty="0"/>
              <a:t>A </a:t>
            </a:r>
            <a:r>
              <a:rPr lang="en-US" sz="2030" b="1" dirty="0"/>
              <a:t>cash flow forecast </a:t>
            </a:r>
            <a:r>
              <a:rPr lang="en-US" sz="2030" dirty="0"/>
              <a:t>is a record of cash received by the business and expenses that have to be paid for. In a business plan, a cash flow forecast should be prepared for the minimum of a year, usually split into monthly or four-weekly </a:t>
            </a:r>
            <a:r>
              <a:rPr lang="en-US" sz="2030" dirty="0" smtClean="0"/>
              <a:t>periods.</a:t>
            </a:r>
            <a:endParaRPr lang="en-US" sz="2030" dirty="0"/>
          </a:p>
        </p:txBody>
      </p:sp>
      <p:pic>
        <p:nvPicPr>
          <p:cNvPr id="33794" name="Picture 2" descr="Image result for cash flow foreca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124744"/>
            <a:ext cx="1966367" cy="1244227"/>
          </a:xfrm>
          <a:prstGeom prst="rect">
            <a:avLst/>
          </a:prstGeom>
          <a:noFill/>
          <a:extLst>
            <a:ext uri="{909E8E84-426E-40DD-AFC4-6F175D3DCCD1}">
              <a14:hiddenFill xmlns:a14="http://schemas.microsoft.com/office/drawing/2010/main">
                <a:solidFill>
                  <a:srgbClr val="FFFFFF"/>
                </a:solidFill>
              </a14:hiddenFill>
            </a:ext>
          </a:extLst>
        </p:spPr>
      </p:pic>
      <p:pic>
        <p:nvPicPr>
          <p:cNvPr id="33796" name="Picture 4" descr="Image result for cash flow forecas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76256" y="2498333"/>
            <a:ext cx="1966367" cy="1326393"/>
          </a:xfrm>
          <a:prstGeom prst="rect">
            <a:avLst/>
          </a:prstGeom>
          <a:noFill/>
          <a:extLst>
            <a:ext uri="{909E8E84-426E-40DD-AFC4-6F175D3DCCD1}">
              <a14:hiddenFill xmlns:a14="http://schemas.microsoft.com/office/drawing/2010/main">
                <a:solidFill>
                  <a:srgbClr val="FFFFFF"/>
                </a:solidFill>
              </a14:hiddenFill>
            </a:ext>
          </a:extLst>
        </p:spPr>
      </p:pic>
      <p:pic>
        <p:nvPicPr>
          <p:cNvPr id="33798" name="Picture 6" descr="Image result for cash flow forecast graph"/>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76256" y="3981580"/>
            <a:ext cx="1964662" cy="1391636"/>
          </a:xfrm>
          <a:prstGeom prst="rect">
            <a:avLst/>
          </a:prstGeom>
          <a:noFill/>
          <a:extLst>
            <a:ext uri="{909E8E84-426E-40DD-AFC4-6F175D3DCCD1}">
              <a14:hiddenFill xmlns:a14="http://schemas.microsoft.com/office/drawing/2010/main">
                <a:solidFill>
                  <a:srgbClr val="FFFFFF"/>
                </a:solidFill>
              </a14:hiddenFill>
            </a:ext>
          </a:extLst>
        </p:spPr>
      </p:pic>
      <p:pic>
        <p:nvPicPr>
          <p:cNvPr id="33800" name="Picture 8" descr="Image result for cash flow forecast graph"/>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876256" y="5564316"/>
            <a:ext cx="1964662" cy="1033036"/>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700" dirty="0"/>
              <a:t>2.4 – Cash-Flow Data - How to interpret </a:t>
            </a:r>
            <a:r>
              <a:rPr lang="en-US" sz="2700" dirty="0" smtClean="0"/>
              <a:t>Cash-Flow Position</a:t>
            </a:r>
            <a:endParaRPr lang="en-US" sz="2700" dirty="0"/>
          </a:p>
        </p:txBody>
      </p:sp>
    </p:spTree>
    <p:extLst>
      <p:ext uri="{BB962C8B-B14F-4D97-AF65-F5344CB8AC3E}">
        <p14:creationId xmlns:p14="http://schemas.microsoft.com/office/powerpoint/2010/main" val="2292568652"/>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688632" cy="3970318"/>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100" dirty="0" smtClean="0"/>
              <a:t>Looking at past cash flow calculations, a pattern may emerge and highlight long term trends or seasonal variations for which the business should be prepared.</a:t>
            </a:r>
          </a:p>
          <a:p>
            <a:pPr marL="360363" indent="-360363">
              <a:buClr>
                <a:schemeClr val="accent6">
                  <a:lumMod val="50000"/>
                </a:schemeClr>
              </a:buClr>
              <a:buFont typeface="Wingdings 3" panose="05040102010807070707" pitchFamily="18" charset="2"/>
              <a:buChar char=""/>
            </a:pPr>
            <a:r>
              <a:rPr lang="en-US" sz="2100" dirty="0" smtClean="0"/>
              <a:t>If the cash outflow is greater than the inflow, there is said to be a negative cash flow. This means that working capital will be needed. It could come from an overdraft, a bank loan, the business owner's own pocket or retained profit (profits from the past that have been saved to cover future needs).</a:t>
            </a:r>
            <a:endParaRPr lang="en-US" sz="2100" dirty="0"/>
          </a:p>
        </p:txBody>
      </p:sp>
      <p:sp>
        <p:nvSpPr>
          <p:cNvPr id="7" name="Rectangle 6"/>
          <p:cNvSpPr/>
          <p:nvPr/>
        </p:nvSpPr>
        <p:spPr>
          <a:xfrm>
            <a:off x="251520" y="5038144"/>
            <a:ext cx="8568952" cy="1631216"/>
          </a:xfrm>
          <a:prstGeom prst="rect">
            <a:avLst/>
          </a:prstGeom>
          <a:solidFill>
            <a:schemeClr val="accent6">
              <a:lumMod val="60000"/>
              <a:lumOff val="40000"/>
            </a:schemeClr>
          </a:solidFill>
          <a:ln w="57150">
            <a:solidFill>
              <a:srgbClr val="002060"/>
            </a:solidFill>
          </a:ln>
        </p:spPr>
        <p:txBody>
          <a:bodyPr wrap="square">
            <a:spAutoFit/>
          </a:bodyPr>
          <a:lstStyle/>
          <a:p>
            <a:pPr>
              <a:buClr>
                <a:schemeClr val="accent6">
                  <a:lumMod val="50000"/>
                </a:schemeClr>
              </a:buClr>
            </a:pPr>
            <a:r>
              <a:rPr lang="en-US" sz="2000" b="1" dirty="0"/>
              <a:t>Time series: </a:t>
            </a:r>
            <a:r>
              <a:rPr lang="en-US" sz="2000" dirty="0"/>
              <a:t>data that covers a period of time so that trends can be observed. These trends might reflect seasonal changes or changes in customer preferences or the business cycle.</a:t>
            </a:r>
          </a:p>
          <a:p>
            <a:pPr>
              <a:buClr>
                <a:schemeClr val="accent6">
                  <a:lumMod val="50000"/>
                </a:schemeClr>
              </a:buClr>
            </a:pPr>
            <a:r>
              <a:rPr lang="en-US" sz="2000" b="1" dirty="0"/>
              <a:t>Cash flow forecast: </a:t>
            </a:r>
            <a:r>
              <a:rPr lang="en-US" sz="2000" dirty="0"/>
              <a:t>a record of cash in from sales and cash going out in payment of costs. The difference between the two gives the net cash flow.</a:t>
            </a:r>
          </a:p>
        </p:txBody>
      </p:sp>
      <p:pic>
        <p:nvPicPr>
          <p:cNvPr id="8" name="Picture 4" descr="Image result for cash flow forecas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67272" y="1102563"/>
            <a:ext cx="2875352" cy="16854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cash flow forecast grap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67272" y="2905668"/>
            <a:ext cx="2873645" cy="203549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700" dirty="0"/>
              <a:t>2.4 – Cash-Flow Data - How to interpret </a:t>
            </a:r>
            <a:r>
              <a:rPr lang="en-US" sz="2700" dirty="0" smtClean="0"/>
              <a:t>Cash-Flow Position</a:t>
            </a:r>
            <a:endParaRPr lang="en-US" sz="2700" dirty="0"/>
          </a:p>
        </p:txBody>
      </p:sp>
    </p:spTree>
    <p:extLst>
      <p:ext uri="{BB962C8B-B14F-4D97-AF65-F5344CB8AC3E}">
        <p14:creationId xmlns:p14="http://schemas.microsoft.com/office/powerpoint/2010/main" val="1993417902"/>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4114815"/>
            <a:ext cx="8640960" cy="255454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00" dirty="0" smtClean="0"/>
              <a:t>Figure 12 shows how a cash flow chart is created. A typical cash flow forecast for a business starting out is shown below. For illustration purposes the business has both cash sales and credit sales.</a:t>
            </a:r>
          </a:p>
          <a:p>
            <a:pPr marL="360363" indent="-360363">
              <a:buClr>
                <a:schemeClr val="accent6">
                  <a:lumMod val="50000"/>
                </a:schemeClr>
              </a:buClr>
              <a:buFont typeface="Wingdings 3" panose="05040102010807070707" pitchFamily="18" charset="2"/>
              <a:buChar char=""/>
            </a:pPr>
            <a:r>
              <a:rPr lang="en-US" sz="2000" dirty="0" smtClean="0"/>
              <a:t>The assumption is that payment for credit sales will be made two months after the sale. The opening balance and the closing balance will tally with the bank statement. The closing balance is what people mean when they talk about the bottom line: it is the crucial evidence of the month by month security of the business. </a:t>
            </a:r>
            <a:endParaRPr lang="en-US" sz="2000" dirty="0"/>
          </a:p>
        </p:txBody>
      </p:sp>
      <p:sp>
        <p:nvSpPr>
          <p:cNvPr id="3" name="Rectangle 2"/>
          <p:cNvSpPr/>
          <p:nvPr/>
        </p:nvSpPr>
        <p:spPr>
          <a:xfrm>
            <a:off x="325120" y="1181302"/>
            <a:ext cx="3454792" cy="231474"/>
          </a:xfrm>
          <a:prstGeom prst="rect">
            <a:avLst/>
          </a:prstGeom>
        </p:spPr>
        <p:txBody>
          <a:bodyPr wrap="none">
            <a:spAutoFit/>
          </a:bodyPr>
          <a:lstStyle/>
          <a:p>
            <a:pPr>
              <a:lnSpc>
                <a:spcPts val="850"/>
              </a:lnSpc>
              <a:spcAft>
                <a:spcPts val="0"/>
              </a:spcAft>
            </a:pPr>
            <a:r>
              <a:rPr lang="en-US" i="1" dirty="0">
                <a:latin typeface="Arial" panose="020B0604020202020204" pitchFamily="34" charset="0"/>
                <a:ea typeface="Segoe UI" panose="020B0502040204020203" pitchFamily="34" charset="0"/>
                <a:cs typeface="Arial" panose="020B0604020202020204" pitchFamily="34" charset="0"/>
              </a:rPr>
              <a:t>Figure 12: Calculating cash flow</a:t>
            </a:r>
            <a:endParaRPr lang="en-GB" i="1"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ounded Rectangle 3"/>
          <p:cNvSpPr/>
          <p:nvPr/>
        </p:nvSpPr>
        <p:spPr>
          <a:xfrm>
            <a:off x="330783" y="1484784"/>
            <a:ext cx="1872208" cy="576064"/>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92500" lnSpcReduction="20000"/>
          </a:bodyPr>
          <a:lstStyle/>
          <a:p>
            <a:pPr algn="ctr"/>
            <a:r>
              <a:rPr lang="en-IE" dirty="0" smtClean="0">
                <a:solidFill>
                  <a:schemeClr val="tx1"/>
                </a:solidFill>
                <a:latin typeface="Arial" panose="020B0604020202020204" pitchFamily="34" charset="0"/>
                <a:cs typeface="Arial" panose="020B0604020202020204" pitchFamily="34" charset="0"/>
              </a:rPr>
              <a:t>Work out all the overheads</a:t>
            </a:r>
            <a:endParaRPr lang="en-GB" dirty="0">
              <a:solidFill>
                <a:schemeClr val="tx1"/>
              </a:solidFill>
              <a:latin typeface="Arial" panose="020B0604020202020204" pitchFamily="34" charset="0"/>
              <a:cs typeface="Arial" panose="020B0604020202020204" pitchFamily="34" charset="0"/>
            </a:endParaRPr>
          </a:p>
        </p:txBody>
      </p:sp>
      <p:sp>
        <p:nvSpPr>
          <p:cNvPr id="10" name="Rounded Rectangle 9"/>
          <p:cNvSpPr/>
          <p:nvPr/>
        </p:nvSpPr>
        <p:spPr>
          <a:xfrm>
            <a:off x="330783" y="2492896"/>
            <a:ext cx="1872208" cy="576064"/>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IE" dirty="0" smtClean="0">
                <a:solidFill>
                  <a:schemeClr val="tx1"/>
                </a:solidFill>
                <a:latin typeface="Arial" panose="020B0604020202020204" pitchFamily="34" charset="0"/>
                <a:cs typeface="Arial" panose="020B0604020202020204" pitchFamily="34" charset="0"/>
              </a:rPr>
              <a:t>Add the costs of all the other inputs</a:t>
            </a:r>
            <a:endParaRPr lang="en-GB"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6372200" y="2636912"/>
            <a:ext cx="2376264" cy="576064"/>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0000" lnSpcReduction="20000"/>
          </a:bodyPr>
          <a:lstStyle/>
          <a:p>
            <a:pPr algn="ctr"/>
            <a:r>
              <a:rPr lang="en-IE" dirty="0" smtClean="0">
                <a:solidFill>
                  <a:schemeClr val="tx1"/>
                </a:solidFill>
                <a:latin typeface="Arial" panose="020B0604020202020204" pitchFamily="34" charset="0"/>
                <a:cs typeface="Arial" panose="020B0604020202020204" pitchFamily="34" charset="0"/>
              </a:rPr>
              <a:t>The closing balance becomes next months opening balance</a:t>
            </a:r>
            <a:endParaRPr lang="en-GB"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3491880" y="2636912"/>
            <a:ext cx="1872208" cy="576064"/>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r>
              <a:rPr lang="en-IE" dirty="0" smtClean="0">
                <a:solidFill>
                  <a:schemeClr val="tx1"/>
                </a:solidFill>
                <a:latin typeface="Arial" panose="020B0604020202020204" pitchFamily="34" charset="0"/>
                <a:cs typeface="Arial" panose="020B0604020202020204" pitchFamily="34" charset="0"/>
              </a:rPr>
              <a:t>Find opening balance for first month</a:t>
            </a:r>
            <a:endParaRPr lang="en-GB"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6372200" y="1521414"/>
            <a:ext cx="2376264" cy="755458"/>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20000"/>
          </a:bodyPr>
          <a:lstStyle/>
          <a:p>
            <a:pPr algn="ctr"/>
            <a:r>
              <a:rPr lang="en-IE" dirty="0" smtClean="0">
                <a:solidFill>
                  <a:schemeClr val="tx1"/>
                </a:solidFill>
                <a:latin typeface="Arial" panose="020B0604020202020204" pitchFamily="34" charset="0"/>
                <a:cs typeface="Arial" panose="020B0604020202020204" pitchFamily="34" charset="0"/>
              </a:rPr>
              <a:t>Add cash flow to opening balance to arrive at closing balance</a:t>
            </a:r>
            <a:endParaRPr lang="en-GB" dirty="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3131840" y="1521414"/>
            <a:ext cx="2592288" cy="755458"/>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r>
              <a:rPr lang="en-IE" sz="1400" dirty="0" smtClean="0">
                <a:solidFill>
                  <a:schemeClr val="tx1"/>
                </a:solidFill>
                <a:latin typeface="Arial" panose="020B0604020202020204" pitchFamily="34" charset="0"/>
                <a:cs typeface="Arial" panose="020B0604020202020204" pitchFamily="34" charset="0"/>
              </a:rPr>
              <a:t>Calculate sales revenue (inflow) minus cash outflow to arrive at cash flow</a:t>
            </a:r>
            <a:endParaRPr lang="en-GB" sz="1400"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330783" y="3501008"/>
            <a:ext cx="1872208" cy="576064"/>
          </a:xfrm>
          <a:prstGeom prst="roundRect">
            <a:avLst/>
          </a:prstGeom>
          <a:solidFill>
            <a:srgbClr val="FFC000"/>
          </a:solidFill>
          <a:ln w="3175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92500" lnSpcReduction="20000"/>
          </a:bodyPr>
          <a:lstStyle/>
          <a:p>
            <a:pPr algn="ctr"/>
            <a:r>
              <a:rPr lang="en-IE" dirty="0" smtClean="0">
                <a:solidFill>
                  <a:schemeClr val="tx1"/>
                </a:solidFill>
                <a:latin typeface="Arial" panose="020B0604020202020204" pitchFamily="34" charset="0"/>
                <a:cs typeface="Arial" panose="020B0604020202020204" pitchFamily="34" charset="0"/>
              </a:rPr>
              <a:t>Calculate monthly cash outflow</a:t>
            </a:r>
            <a:endParaRPr lang="en-GB" dirty="0">
              <a:solidFill>
                <a:schemeClr val="tx1"/>
              </a:solidFill>
              <a:latin typeface="Arial" panose="020B0604020202020204" pitchFamily="34" charset="0"/>
              <a:cs typeface="Arial" panose="020B0604020202020204" pitchFamily="34" charset="0"/>
            </a:endParaRPr>
          </a:p>
        </p:txBody>
      </p:sp>
      <p:cxnSp>
        <p:nvCxnSpPr>
          <p:cNvPr id="17" name="Straight Arrow Connector 16"/>
          <p:cNvCxnSpPr>
            <a:endCxn id="10" idx="0"/>
          </p:cNvCxnSpPr>
          <p:nvPr/>
        </p:nvCxnSpPr>
        <p:spPr>
          <a:xfrm>
            <a:off x="1265074" y="2060848"/>
            <a:ext cx="1813" cy="432048"/>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5" idx="0"/>
          </p:cNvCxnSpPr>
          <p:nvPr/>
        </p:nvCxnSpPr>
        <p:spPr>
          <a:xfrm>
            <a:off x="1265073" y="3106703"/>
            <a:ext cx="1814" cy="394305"/>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3"/>
          </p:cNvCxnSpPr>
          <p:nvPr/>
        </p:nvCxnSpPr>
        <p:spPr>
          <a:xfrm flipV="1">
            <a:off x="2202991" y="1916832"/>
            <a:ext cx="912194" cy="1872208"/>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427984" y="2287950"/>
            <a:ext cx="7255" cy="360040"/>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13" idx="1"/>
          </p:cNvCxnSpPr>
          <p:nvPr/>
        </p:nvCxnSpPr>
        <p:spPr>
          <a:xfrm flipV="1">
            <a:off x="5371343" y="1899143"/>
            <a:ext cx="1000857" cy="1060067"/>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7556704" y="2287950"/>
            <a:ext cx="7255" cy="360040"/>
          </a:xfrm>
          <a:prstGeom prst="straightConnector1">
            <a:avLst/>
          </a:prstGeom>
          <a:ln w="6667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0" name="Title 2"/>
          <p:cNvSpPr>
            <a:spLocks noGrp="1"/>
          </p:cNvSpPr>
          <p:nvPr>
            <p:ph type="title"/>
          </p:nvPr>
        </p:nvSpPr>
        <p:spPr>
          <a:xfrm>
            <a:off x="70266" y="72008"/>
            <a:ext cx="8859452" cy="548680"/>
          </a:xfrm>
        </p:spPr>
        <p:txBody>
          <a:bodyPr>
            <a:noAutofit/>
          </a:bodyPr>
          <a:lstStyle/>
          <a:p>
            <a:r>
              <a:rPr lang="en-US" sz="2700" dirty="0"/>
              <a:t>2.4 – Cash-Flow Data - How to interpret </a:t>
            </a:r>
            <a:r>
              <a:rPr lang="en-US" sz="2700" dirty="0" smtClean="0"/>
              <a:t>Cash-Flow Position</a:t>
            </a:r>
            <a:endParaRPr lang="en-US" sz="2700" dirty="0"/>
          </a:p>
        </p:txBody>
      </p:sp>
    </p:spTree>
    <p:extLst>
      <p:ext uri="{BB962C8B-B14F-4D97-AF65-F5344CB8AC3E}">
        <p14:creationId xmlns:p14="http://schemas.microsoft.com/office/powerpoint/2010/main" val="17802454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0"/>
                                        <p:tgtEl>
                                          <p:spTgt spid="4"/>
                                        </p:tgtEl>
                                      </p:cBhvr>
                                    </p:animEffect>
                                  </p:childTnLst>
                                </p:cTn>
                              </p:par>
                            </p:childTnLst>
                          </p:cTn>
                        </p:par>
                        <p:par>
                          <p:cTn id="8" fill="hold">
                            <p:stCondLst>
                              <p:cond delay="2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500"/>
                                        <p:tgtEl>
                                          <p:spTgt spid="17"/>
                                        </p:tgtEl>
                                      </p:cBhvr>
                                    </p:animEffect>
                                  </p:childTnLst>
                                </p:cTn>
                              </p:par>
                            </p:childTnLst>
                          </p:cTn>
                        </p:par>
                        <p:par>
                          <p:cTn id="12" fill="hold">
                            <p:stCondLst>
                              <p:cond delay="5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500"/>
                                        <p:tgtEl>
                                          <p:spTgt spid="10"/>
                                        </p:tgtEl>
                                      </p:cBhvr>
                                    </p:animEffect>
                                  </p:childTnLst>
                                </p:cTn>
                              </p:par>
                            </p:childTnLst>
                          </p:cTn>
                        </p:par>
                        <p:par>
                          <p:cTn id="16" fill="hold">
                            <p:stCondLst>
                              <p:cond delay="7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2500"/>
                                        <p:tgtEl>
                                          <p:spTgt spid="18"/>
                                        </p:tgtEl>
                                      </p:cBhvr>
                                    </p:animEffect>
                                  </p:childTnLst>
                                </p:cTn>
                              </p:par>
                            </p:childTnLst>
                          </p:cTn>
                        </p:par>
                        <p:par>
                          <p:cTn id="20" fill="hold">
                            <p:stCondLst>
                              <p:cond delay="10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2500"/>
                                        <p:tgtEl>
                                          <p:spTgt spid="15"/>
                                        </p:tgtEl>
                                      </p:cBhvr>
                                    </p:animEffect>
                                  </p:childTnLst>
                                </p:cTn>
                              </p:par>
                            </p:childTnLst>
                          </p:cTn>
                        </p:par>
                        <p:par>
                          <p:cTn id="24" fill="hold">
                            <p:stCondLst>
                              <p:cond delay="1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2500"/>
                                        <p:tgtEl>
                                          <p:spTgt spid="19"/>
                                        </p:tgtEl>
                                      </p:cBhvr>
                                    </p:animEffect>
                                  </p:childTnLst>
                                </p:cTn>
                              </p:par>
                            </p:childTnLst>
                          </p:cTn>
                        </p:par>
                        <p:par>
                          <p:cTn id="28" fill="hold">
                            <p:stCondLst>
                              <p:cond delay="15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0"/>
                                        <p:tgtEl>
                                          <p:spTgt spid="14"/>
                                        </p:tgtEl>
                                      </p:cBhvr>
                                    </p:animEffect>
                                  </p:childTnLst>
                                </p:cTn>
                              </p:par>
                            </p:childTnLst>
                          </p:cTn>
                        </p:par>
                        <p:par>
                          <p:cTn id="32" fill="hold">
                            <p:stCondLst>
                              <p:cond delay="17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0"/>
                                        <p:tgtEl>
                                          <p:spTgt spid="22"/>
                                        </p:tgtEl>
                                      </p:cBhvr>
                                    </p:animEffect>
                                  </p:childTnLst>
                                </p:cTn>
                              </p:par>
                            </p:childTnLst>
                          </p:cTn>
                        </p:par>
                        <p:par>
                          <p:cTn id="36" fill="hold">
                            <p:stCondLst>
                              <p:cond delay="20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500"/>
                                        <p:tgtEl>
                                          <p:spTgt spid="12"/>
                                        </p:tgtEl>
                                      </p:cBhvr>
                                    </p:animEffect>
                                  </p:childTnLst>
                                </p:cTn>
                              </p:par>
                            </p:childTnLst>
                          </p:cTn>
                        </p:par>
                        <p:par>
                          <p:cTn id="40" fill="hold">
                            <p:stCondLst>
                              <p:cond delay="22500"/>
                            </p:stCondLst>
                            <p:childTnLst>
                              <p:par>
                                <p:cTn id="41" presetID="10"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500"/>
                                        <p:tgtEl>
                                          <p:spTgt spid="28"/>
                                        </p:tgtEl>
                                      </p:cBhvr>
                                    </p:animEffect>
                                  </p:childTnLst>
                                </p:cTn>
                              </p:par>
                            </p:childTnLst>
                          </p:cTn>
                        </p:par>
                        <p:par>
                          <p:cTn id="44" fill="hold">
                            <p:stCondLst>
                              <p:cond delay="25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0"/>
                                        <p:tgtEl>
                                          <p:spTgt spid="13"/>
                                        </p:tgtEl>
                                      </p:cBhvr>
                                    </p:animEffect>
                                  </p:childTnLst>
                                </p:cTn>
                              </p:par>
                            </p:childTnLst>
                          </p:cTn>
                        </p:par>
                        <p:par>
                          <p:cTn id="48" fill="hold">
                            <p:stCondLst>
                              <p:cond delay="27500"/>
                            </p:stCondLst>
                            <p:childTnLst>
                              <p:par>
                                <p:cTn id="49" presetID="10" presetClass="entr" presetSubtype="0"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2500"/>
                                        <p:tgtEl>
                                          <p:spTgt spid="31"/>
                                        </p:tgtEl>
                                      </p:cBhvr>
                                    </p:animEffect>
                                  </p:childTnLst>
                                </p:cTn>
                              </p:par>
                            </p:childTnLst>
                          </p:cTn>
                        </p:par>
                        <p:par>
                          <p:cTn id="52" fill="hold">
                            <p:stCondLst>
                              <p:cond delay="3000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299866" y="1412775"/>
          <a:ext cx="8520610" cy="5256589"/>
        </p:xfrm>
        <a:graphic>
          <a:graphicData uri="http://schemas.openxmlformats.org/drawingml/2006/table">
            <a:tbl>
              <a:tblPr>
                <a:tableStyleId>{5C22544A-7EE6-4342-B048-85BDC9FD1C3A}</a:tableStyleId>
              </a:tblPr>
              <a:tblGrid>
                <a:gridCol w="1823862"/>
                <a:gridCol w="936104"/>
                <a:gridCol w="720080"/>
                <a:gridCol w="720080"/>
                <a:gridCol w="720080"/>
                <a:gridCol w="792088"/>
                <a:gridCol w="792088"/>
                <a:gridCol w="720080"/>
                <a:gridCol w="720080"/>
                <a:gridCol w="576068"/>
              </a:tblGrid>
              <a:tr h="273936">
                <a:tc>
                  <a:txBody>
                    <a:bodyPr/>
                    <a:lstStyle/>
                    <a:p>
                      <a:pPr algn="l" fontAlgn="ctr"/>
                      <a:r>
                        <a:rPr lang="en-US" sz="1600" b="1" u="none" strike="noStrike" dirty="0">
                          <a:effectLst/>
                          <a:latin typeface="Arial" panose="020B0604020202020204" pitchFamily="34" charset="0"/>
                          <a:cs typeface="Arial" panose="020B0604020202020204" pitchFamily="34" charset="0"/>
                        </a:rPr>
                        <a:t>Receipts £</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Jan</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Feb</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Mar</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Apr</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May</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June</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July</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Aug</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Sep</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Cash Sales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600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700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1298">
                <a:tc>
                  <a:txBody>
                    <a:bodyPr/>
                    <a:lstStyle/>
                    <a:p>
                      <a:pPr algn="l" fontAlgn="ctr"/>
                      <a:r>
                        <a:rPr lang="en-US" sz="1600" u="none" strike="noStrike">
                          <a:effectLst/>
                          <a:latin typeface="Arial" panose="020B0604020202020204" pitchFamily="34" charset="0"/>
                          <a:cs typeface="Arial" panose="020B0604020202020204" pitchFamily="34" charset="0"/>
                        </a:rPr>
                        <a:t>Credit Sales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4000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Capital</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 </a:t>
                      </a:r>
                      <a:endParaRPr lang="en-GB" sz="1600" b="0" i="0" u="none" strike="noStrike"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r>
              <a:tr h="404288">
                <a:tc>
                  <a:txBody>
                    <a:bodyPr/>
                    <a:lstStyle/>
                    <a:p>
                      <a:pPr algn="l" fontAlgn="ctr"/>
                      <a:r>
                        <a:rPr lang="en-US" sz="1600" u="none" strike="noStrike">
                          <a:effectLst/>
                          <a:latin typeface="Arial" panose="020B0604020202020204" pitchFamily="34" charset="0"/>
                          <a:cs typeface="Arial" panose="020B0604020202020204" pitchFamily="34" charset="0"/>
                        </a:rPr>
                        <a:t>Total</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5200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2900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3200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3600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5300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5500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b="1" u="none" strike="noStrike" dirty="0">
                          <a:effectLst/>
                          <a:latin typeface="Arial" panose="020B0604020202020204" pitchFamily="34" charset="0"/>
                          <a:cs typeface="Arial" panose="020B0604020202020204" pitchFamily="34" charset="0"/>
                        </a:rPr>
                        <a:t>Payments</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dirty="0">
                          <a:effectLst/>
                          <a:latin typeface="Arial" panose="020B0604020202020204" pitchFamily="34" charset="0"/>
                          <a:cs typeface="Arial" panose="020B0604020202020204" pitchFamily="34" charset="0"/>
                        </a:rPr>
                        <a:t> </a:t>
                      </a:r>
                      <a:endParaRPr lang="en-GB" sz="1600" b="0" i="0" u="none" strike="noStrike"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c>
                  <a:txBody>
                    <a:bodyPr/>
                    <a:lstStyle/>
                    <a:p>
                      <a:pPr algn="l" fontAlgn="ctr"/>
                      <a:r>
                        <a:rPr lang="en-US" sz="1600" u="none" strike="noStrike">
                          <a:effectLst/>
                          <a:latin typeface="Arial" panose="020B0604020202020204" pitchFamily="34" charset="0"/>
                          <a:cs typeface="Arial" panose="020B0604020202020204" pitchFamily="34" charset="0"/>
                        </a:rPr>
                        <a:t> </a:t>
                      </a:r>
                      <a:endParaRPr lang="en-GB" sz="1600" b="0" i="0" u="none" strike="noStrike">
                        <a:solidFill>
                          <a:srgbClr val="000000"/>
                        </a:solidFill>
                        <a:effectLst/>
                        <a:latin typeface="Arial" panose="020B0604020202020204" pitchFamily="34" charset="0"/>
                        <a:ea typeface="Arial Unicode MS" panose="020B0604020202020204" pitchFamily="34" charset="-128"/>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Suppliers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1040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1280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1840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2080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2160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2200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2320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Salaries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800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800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1298">
                <a:tc>
                  <a:txBody>
                    <a:bodyPr/>
                    <a:lstStyle/>
                    <a:p>
                      <a:pPr algn="l" fontAlgn="ctr"/>
                      <a:r>
                        <a:rPr lang="en-US" sz="1600" u="none" strike="noStrike">
                          <a:effectLst/>
                          <a:latin typeface="Arial" panose="020B0604020202020204" pitchFamily="34" charset="0"/>
                          <a:cs typeface="Arial" panose="020B0604020202020204" pitchFamily="34" charset="0"/>
                        </a:rPr>
                        <a:t>Rent &amp; Rates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Cas/Elec</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1298">
                <a:tc>
                  <a:txBody>
                    <a:bodyPr/>
                    <a:lstStyle/>
                    <a:p>
                      <a:pPr algn="l" fontAlgn="ctr"/>
                      <a:r>
                        <a:rPr lang="en-US" sz="1600" u="none" strike="noStrike">
                          <a:effectLst/>
                          <a:latin typeface="Arial" panose="020B0604020202020204" pitchFamily="34" charset="0"/>
                          <a:cs typeface="Arial" panose="020B0604020202020204" pitchFamily="34" charset="0"/>
                        </a:rPr>
                        <a:t>Advertising</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30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Insurance</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100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Repairs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u="none" strike="noStrike">
                          <a:effectLst/>
                          <a:latin typeface="Arial" panose="020B0604020202020204" pitchFamily="34" charset="0"/>
                          <a:cs typeface="Arial" panose="020B0604020202020204" pitchFamily="34" charset="0"/>
                        </a:rPr>
                        <a:t>Telephone</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25</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363558">
                <a:tc>
                  <a:txBody>
                    <a:bodyPr/>
                    <a:lstStyle/>
                    <a:p>
                      <a:pPr algn="l" fontAlgn="ctr"/>
                      <a:r>
                        <a:rPr lang="en-US" sz="1600" u="none" strike="noStrike">
                          <a:effectLst/>
                          <a:latin typeface="Arial" panose="020B0604020202020204" pitchFamily="34" charset="0"/>
                          <a:cs typeface="Arial" panose="020B0604020202020204" pitchFamily="34" charset="0"/>
                        </a:rPr>
                        <a:t>Miscellaneous</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57733">
                <a:tc>
                  <a:txBody>
                    <a:bodyPr/>
                    <a:lstStyle/>
                    <a:p>
                      <a:pPr algn="l" fontAlgn="ctr"/>
                      <a:r>
                        <a:rPr lang="en-US" sz="1600" b="1" u="none" strike="noStrike" dirty="0">
                          <a:effectLst/>
                          <a:latin typeface="Arial" panose="020B0604020202020204" pitchFamily="34" charset="0"/>
                          <a:cs typeface="Arial" panose="020B0604020202020204" pitchFamily="34" charset="0"/>
                        </a:rPr>
                        <a:t>Total</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2535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2775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2895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3325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3315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3555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3685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3675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3845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1298">
                <a:tc>
                  <a:txBody>
                    <a:bodyPr/>
                    <a:lstStyle/>
                    <a:p>
                      <a:pPr algn="l" fontAlgn="ctr"/>
                      <a:r>
                        <a:rPr lang="en-US" sz="1600" u="none" strike="noStrike">
                          <a:effectLst/>
                          <a:latin typeface="Arial" panose="020B0604020202020204" pitchFamily="34" charset="0"/>
                          <a:cs typeface="Arial" panose="020B0604020202020204" pitchFamily="34" charset="0"/>
                        </a:rPr>
                        <a:t>Net Cash Flow</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2665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-2275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-125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285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1145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1015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1625</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1655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r>
              <a:tr h="271298">
                <a:tc>
                  <a:txBody>
                    <a:bodyPr/>
                    <a:lstStyle/>
                    <a:p>
                      <a:pPr algn="l" fontAlgn="ctr"/>
                      <a:r>
                        <a:rPr lang="en-US" sz="1600" u="none" strike="noStrike">
                          <a:effectLst/>
                          <a:latin typeface="Arial" panose="020B0604020202020204" pitchFamily="34" charset="0"/>
                          <a:cs typeface="Arial" panose="020B0604020202020204" pitchFamily="34" charset="0"/>
                        </a:rPr>
                        <a:t>Opening balance</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2665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390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395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555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2715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4340</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r h="280987">
                <a:tc>
                  <a:txBody>
                    <a:bodyPr/>
                    <a:lstStyle/>
                    <a:p>
                      <a:pPr algn="l" fontAlgn="ctr"/>
                      <a:r>
                        <a:rPr lang="en-US" sz="1600" u="none" strike="noStrike" dirty="0">
                          <a:effectLst/>
                          <a:latin typeface="Arial" panose="020B0604020202020204" pitchFamily="34" charset="0"/>
                          <a:cs typeface="Arial" panose="020B0604020202020204" pitchFamily="34" charset="0"/>
                        </a:rPr>
                        <a:t>Closing balance</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2665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390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395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555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1700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2715</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a:effectLst/>
                          <a:latin typeface="Arial" panose="020B0604020202020204" pitchFamily="34" charset="0"/>
                          <a:cs typeface="Arial" panose="020B0604020202020204" pitchFamily="34" charset="0"/>
                        </a:rPr>
                        <a:t>4340</a:t>
                      </a:r>
                      <a:endParaRPr lang="en-GB" sz="16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r" fontAlgn="ctr"/>
                      <a:r>
                        <a:rPr lang="en-US" sz="1600" u="none" strike="noStrike" dirty="0">
                          <a:effectLst/>
                          <a:latin typeface="Arial" panose="020B0604020202020204" pitchFamily="34" charset="0"/>
                          <a:cs typeface="Arial" panose="020B0604020202020204" pitchFamily="34" charset="0"/>
                        </a:rPr>
                        <a:t>5995</a:t>
                      </a:r>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r>
            </a:tbl>
          </a:graphicData>
        </a:graphic>
      </p:graphicFrame>
      <p:sp>
        <p:nvSpPr>
          <p:cNvPr id="9" name="Rectangle 8"/>
          <p:cNvSpPr/>
          <p:nvPr/>
        </p:nvSpPr>
        <p:spPr>
          <a:xfrm>
            <a:off x="179512" y="1124744"/>
            <a:ext cx="6264696" cy="233397"/>
          </a:xfrm>
          <a:prstGeom prst="rect">
            <a:avLst/>
          </a:prstGeom>
        </p:spPr>
        <p:txBody>
          <a:bodyPr wrap="square">
            <a:spAutoFit/>
          </a:bodyPr>
          <a:lstStyle/>
          <a:p>
            <a:pPr indent="-165100">
              <a:lnSpc>
                <a:spcPts val="1050"/>
              </a:lnSpc>
              <a:spcAft>
                <a:spcPts val="0"/>
              </a:spcAft>
            </a:pPr>
            <a:r>
              <a:rPr lang="en-US" b="1" dirty="0">
                <a:latin typeface="Arial" panose="020B0604020202020204" pitchFamily="34" charset="0"/>
                <a:ea typeface="Segoe UI" panose="020B0502040204020203" pitchFamily="34" charset="0"/>
                <a:cs typeface="Arial" panose="020B0604020202020204" pitchFamily="34" charset="0"/>
              </a:rPr>
              <a:t>Cash Flow Forecast for Hire Tools &amp; Gadgets</a:t>
            </a:r>
            <a:endParaRPr lang="en-GB" b="1" dirty="0">
              <a:effectLst/>
              <a:latin typeface="Arial" panose="020B0604020202020204" pitchFamily="34" charset="0"/>
              <a:ea typeface="Segoe UI" panose="020B0502040204020203" pitchFamily="34" charset="0"/>
              <a:cs typeface="Arial" panose="020B0604020202020204" pitchFamily="34" charset="0"/>
            </a:endParaRPr>
          </a:p>
        </p:txBody>
      </p:sp>
      <p:sp>
        <p:nvSpPr>
          <p:cNvPr id="23" name="TextBox 22">
            <a:hlinkClick r:id="rId3" action="ppaction://hlinkfile"/>
          </p:cNvPr>
          <p:cNvSpPr txBox="1"/>
          <p:nvPr/>
        </p:nvSpPr>
        <p:spPr>
          <a:xfrm>
            <a:off x="8460432" y="931367"/>
            <a:ext cx="216024" cy="769441"/>
          </a:xfrm>
          <a:prstGeom prst="rect">
            <a:avLst/>
          </a:prstGeom>
          <a:noFill/>
        </p:spPr>
        <p:txBody>
          <a:bodyPr wrap="square" rtlCol="0">
            <a:spAutoFit/>
          </a:bodyPr>
          <a:lstStyle/>
          <a:p>
            <a:r>
              <a:rPr lang="en-IE" sz="4400" b="1" dirty="0" smtClean="0">
                <a:solidFill>
                  <a:srgbClr val="FF0000"/>
                </a:solidFill>
              </a:rPr>
              <a:t>?</a:t>
            </a:r>
            <a:endParaRPr lang="en-GB" b="1"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700" dirty="0"/>
              <a:t>2.4 – Cash-Flow Data - How to interpret </a:t>
            </a:r>
            <a:r>
              <a:rPr lang="en-US" sz="2700" dirty="0" smtClean="0"/>
              <a:t>Cash-Flow Position</a:t>
            </a:r>
            <a:endParaRPr lang="en-US" sz="2700" dirty="0"/>
          </a:p>
        </p:txBody>
      </p:sp>
    </p:spTree>
    <p:extLst>
      <p:ext uri="{BB962C8B-B14F-4D97-AF65-F5344CB8AC3E}">
        <p14:creationId xmlns:p14="http://schemas.microsoft.com/office/powerpoint/2010/main" val="203910942"/>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509200"/>
          </a:xfrm>
          <a:prstGeom prst="rect">
            <a:avLst/>
          </a:prstGeom>
        </p:spPr>
        <p:txBody>
          <a:bodyPr wrap="square">
            <a:spAutoFit/>
          </a:bodyPr>
          <a:lstStyle/>
          <a:p>
            <a:pPr>
              <a:buClr>
                <a:schemeClr val="accent6">
                  <a:lumMod val="50000"/>
                </a:schemeClr>
              </a:buClr>
            </a:pPr>
            <a:r>
              <a:rPr lang="en-US" sz="2200" b="1" dirty="0">
                <a:solidFill>
                  <a:srgbClr val="FF0000"/>
                </a:solidFill>
              </a:rPr>
              <a:t>Task 2.11 –</a:t>
            </a:r>
            <a:r>
              <a:rPr lang="en-US" sz="2200" dirty="0">
                <a:solidFill>
                  <a:srgbClr val="FF0000"/>
                </a:solidFill>
              </a:rPr>
              <a:t> Answer the following questions based on the scenario.</a:t>
            </a:r>
          </a:p>
          <a:p>
            <a:pPr marL="457200" indent="-457200">
              <a:buClr>
                <a:schemeClr val="accent6">
                  <a:lumMod val="50000"/>
                </a:schemeClr>
              </a:buClr>
              <a:buFont typeface="+mj-lt"/>
              <a:buAutoNum type="arabicPeriod"/>
            </a:pPr>
            <a:r>
              <a:rPr lang="en-US" sz="2200" dirty="0" smtClean="0">
                <a:solidFill>
                  <a:srgbClr val="FF0000"/>
                </a:solidFill>
              </a:rPr>
              <a:t>No receipts for credit sales are shown for January and February. Why is this?</a:t>
            </a:r>
          </a:p>
          <a:p>
            <a:pPr marL="457200" indent="-457200">
              <a:buClr>
                <a:schemeClr val="accent6">
                  <a:lumMod val="50000"/>
                </a:schemeClr>
              </a:buClr>
              <a:buFont typeface="+mj-lt"/>
              <a:buAutoNum type="arabicPeriod"/>
            </a:pPr>
            <a:r>
              <a:rPr lang="en-US" sz="2200" dirty="0" smtClean="0">
                <a:solidFill>
                  <a:srgbClr val="FF0000"/>
                </a:solidFill>
              </a:rPr>
              <a:t>Why are the forecasts for salaries, and rent and rates, the same each month?</a:t>
            </a:r>
          </a:p>
          <a:p>
            <a:pPr marL="457200" indent="-457200">
              <a:buClr>
                <a:schemeClr val="accent6">
                  <a:lumMod val="50000"/>
                </a:schemeClr>
              </a:buClr>
              <a:buFont typeface="+mj-lt"/>
              <a:buAutoNum type="arabicPeriod"/>
            </a:pPr>
            <a:r>
              <a:rPr lang="en-US" sz="2200" dirty="0" smtClean="0">
                <a:solidFill>
                  <a:srgbClr val="FF0000"/>
                </a:solidFill>
              </a:rPr>
              <a:t>Calculate what the closing balance would have been in each month if the owner had not paid in capital at the start of the business.</a:t>
            </a:r>
          </a:p>
          <a:p>
            <a:pPr marL="457200" indent="-457200">
              <a:buClr>
                <a:schemeClr val="accent6">
                  <a:lumMod val="50000"/>
                </a:schemeClr>
              </a:buClr>
              <a:buFont typeface="+mj-lt"/>
              <a:buAutoNum type="arabicPeriod"/>
            </a:pPr>
            <a:r>
              <a:rPr lang="en-US" sz="2200" dirty="0" smtClean="0">
                <a:solidFill>
                  <a:srgbClr val="FF0000"/>
                </a:solidFill>
              </a:rPr>
              <a:t>Are these figures likely to be accurate? Explain your answer.</a:t>
            </a:r>
          </a:p>
          <a:p>
            <a:pPr marL="457200" indent="-457200">
              <a:buClr>
                <a:schemeClr val="accent6">
                  <a:lumMod val="50000"/>
                </a:schemeClr>
              </a:buClr>
              <a:buFont typeface="+mj-lt"/>
              <a:buAutoNum type="arabicPeriod"/>
            </a:pPr>
            <a:r>
              <a:rPr lang="en-US" sz="2200" dirty="0" smtClean="0">
                <a:solidFill>
                  <a:srgbClr val="FF0000"/>
                </a:solidFill>
              </a:rPr>
              <a:t>What is the purpose of a cash flow forecast?</a:t>
            </a:r>
          </a:p>
          <a:p>
            <a:pPr marL="457200" indent="-457200">
              <a:buClr>
                <a:schemeClr val="accent6">
                  <a:lumMod val="50000"/>
                </a:schemeClr>
              </a:buClr>
              <a:buFont typeface="+mj-lt"/>
              <a:buAutoNum type="arabicPeriod"/>
            </a:pPr>
            <a:r>
              <a:rPr lang="en-US" sz="2200" dirty="0" smtClean="0">
                <a:solidFill>
                  <a:srgbClr val="FF0000"/>
                </a:solidFill>
              </a:rPr>
              <a:t>At no stage of this cash flow forecast does the closing bank balance 'go into the red' therefore overdraft facilities were not needed. Was this wise? Discuss.</a:t>
            </a:r>
          </a:p>
          <a:p>
            <a:pPr marL="457200" indent="-457200">
              <a:buClr>
                <a:schemeClr val="accent6">
                  <a:lumMod val="50000"/>
                </a:schemeClr>
              </a:buClr>
              <a:buFont typeface="+mj-lt"/>
              <a:buAutoNum type="arabicPeriod"/>
            </a:pPr>
            <a:r>
              <a:rPr lang="en-US" sz="2200" dirty="0" smtClean="0">
                <a:solidFill>
                  <a:srgbClr val="FF0000"/>
                </a:solidFill>
              </a:rPr>
              <a:t>Complete the cash flow forecast for the remaining 3 months of the year, taking into account the trends shown. There is no 'correct' solution but you must justify your figures.</a:t>
            </a:r>
            <a:endParaRPr lang="en-US" sz="2200" dirty="0">
              <a:solidFill>
                <a:srgbClr val="FF0000"/>
              </a:solidFill>
            </a:endParaRPr>
          </a:p>
        </p:txBody>
      </p:sp>
      <p:sp>
        <p:nvSpPr>
          <p:cNvPr id="3" name="TextBox 2">
            <a:hlinkClick r:id="rId3" action="ppaction://hlinkfile"/>
          </p:cNvPr>
          <p:cNvSpPr txBox="1"/>
          <p:nvPr/>
        </p:nvSpPr>
        <p:spPr>
          <a:xfrm>
            <a:off x="8460432" y="1507431"/>
            <a:ext cx="216024" cy="769441"/>
          </a:xfrm>
          <a:prstGeom prst="rect">
            <a:avLst/>
          </a:prstGeom>
          <a:noFill/>
        </p:spPr>
        <p:txBody>
          <a:bodyPr wrap="square" rtlCol="0">
            <a:spAutoFit/>
          </a:bodyPr>
          <a:lstStyle/>
          <a:p>
            <a:r>
              <a:rPr lang="en-IE" sz="4400" b="1" dirty="0" smtClean="0">
                <a:solidFill>
                  <a:srgbClr val="FF0000"/>
                </a:solidFill>
              </a:rPr>
              <a:t>?</a:t>
            </a:r>
            <a:endParaRPr lang="en-GB" b="1" dirty="0">
              <a:solidFill>
                <a:srgbClr val="FF0000"/>
              </a:solidFill>
            </a:endParaRPr>
          </a:p>
        </p:txBody>
      </p:sp>
      <p:sp>
        <p:nvSpPr>
          <p:cNvPr id="7" name="Title 2"/>
          <p:cNvSpPr>
            <a:spLocks noGrp="1"/>
          </p:cNvSpPr>
          <p:nvPr>
            <p:ph type="title"/>
          </p:nvPr>
        </p:nvSpPr>
        <p:spPr>
          <a:xfrm>
            <a:off x="70266" y="72008"/>
            <a:ext cx="8859452" cy="548680"/>
          </a:xfrm>
        </p:spPr>
        <p:txBody>
          <a:bodyPr>
            <a:noAutofit/>
          </a:bodyPr>
          <a:lstStyle/>
          <a:p>
            <a:r>
              <a:rPr lang="en-US" sz="2700" dirty="0"/>
              <a:t>2.4 – Cash-Flow Data - How to interpret </a:t>
            </a:r>
            <a:r>
              <a:rPr lang="en-US" sz="2700" dirty="0" smtClean="0"/>
              <a:t>Cash-Flow Position</a:t>
            </a:r>
            <a:endParaRPr lang="en-US" sz="2700" dirty="0"/>
          </a:p>
        </p:txBody>
      </p:sp>
    </p:spTree>
    <p:extLst>
      <p:ext uri="{BB962C8B-B14F-4D97-AF65-F5344CB8AC3E}">
        <p14:creationId xmlns:p14="http://schemas.microsoft.com/office/powerpoint/2010/main" val="405046444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640960" cy="5090624"/>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30" dirty="0"/>
              <a:t>There is often a tendency for businesses to be over-optimistic when forecasting how much cash will come into a business. This may be done with the best intentions but is unlikely to convince a bank manager that the owner has a sound grasp of business essentials. Owners should strive to seek information on which forecasts can be based. If an owner is using cash flow forecasts to convince a bank manager to provide overdraft facilities, it may be advisable to present a range of forecasts. Whereas expenses, if estimated correctly, are unlikely to alter by much, the same cannot be said for sales.</a:t>
            </a:r>
          </a:p>
          <a:p>
            <a:pPr marL="360363" indent="-360363">
              <a:buClr>
                <a:schemeClr val="accent6">
                  <a:lumMod val="50000"/>
                </a:schemeClr>
              </a:buClr>
              <a:buFont typeface="Wingdings 3" panose="05040102010807070707" pitchFamily="18" charset="2"/>
              <a:buChar char=""/>
            </a:pPr>
            <a:r>
              <a:rPr lang="en-US" sz="2030" dirty="0"/>
              <a:t>The owners may present the bank with a worst case scenario, a middle range scenario, and a best case scenario. In doing this not only will they show the bank that they have a grasp of the situation, but they will be able to see for themselves what will happen if their plans do not </a:t>
            </a:r>
            <a:r>
              <a:rPr lang="en-US" sz="2030" dirty="0" err="1"/>
              <a:t>materialise</a:t>
            </a:r>
            <a:r>
              <a:rPr lang="en-US" sz="2030" dirty="0"/>
              <a:t>, or do not do so as quickly as expected. Going into business can be demanding mentally and physically and it is best to be well prepared</a:t>
            </a:r>
            <a:r>
              <a:rPr lang="en-US" sz="2030" dirty="0" smtClean="0"/>
              <a:t>.</a:t>
            </a:r>
            <a:endParaRPr lang="en-US" sz="2030" dirty="0"/>
          </a:p>
        </p:txBody>
      </p:sp>
      <p:sp>
        <p:nvSpPr>
          <p:cNvPr id="6" name="Title 1"/>
          <p:cNvSpPr>
            <a:spLocks noGrp="1"/>
          </p:cNvSpPr>
          <p:nvPr>
            <p:ph type="title"/>
          </p:nvPr>
        </p:nvSpPr>
        <p:spPr>
          <a:xfrm>
            <a:off x="35496" y="72008"/>
            <a:ext cx="7704856" cy="548680"/>
          </a:xfrm>
        </p:spPr>
        <p:txBody>
          <a:bodyPr>
            <a:noAutofit/>
          </a:bodyPr>
          <a:lstStyle/>
          <a:p>
            <a:r>
              <a:rPr lang="en-GB" sz="3200" dirty="0" smtClean="0"/>
              <a:t>2.4 – Cash Flow Forecasting – Using Them</a:t>
            </a:r>
            <a:endParaRPr lang="en-GB" sz="3200" dirty="0"/>
          </a:p>
        </p:txBody>
      </p:sp>
    </p:spTree>
    <p:extLst>
      <p:ext uri="{BB962C8B-B14F-4D97-AF65-F5344CB8AC3E}">
        <p14:creationId xmlns:p14="http://schemas.microsoft.com/office/powerpoint/2010/main" val="4011249217"/>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19" y="1096426"/>
            <a:ext cx="7056785" cy="4732065"/>
          </a:xfrm>
          <a:prstGeom prst="rect">
            <a:avLst/>
          </a:prstGeom>
        </p:spPr>
        <p:txBody>
          <a:bodyPr wrap="square">
            <a:spAutoFit/>
          </a:bodyPr>
          <a:lstStyle/>
          <a:p>
            <a:pPr marL="360363" indent="-360363">
              <a:buClr>
                <a:schemeClr val="accent6">
                  <a:lumMod val="50000"/>
                </a:schemeClr>
              </a:buClr>
              <a:buFont typeface="Wingdings 3" panose="05040102010807070707" pitchFamily="18" charset="2"/>
              <a:buChar char=""/>
            </a:pPr>
            <a:r>
              <a:rPr lang="en-US" sz="2010" dirty="0" smtClean="0"/>
              <a:t>The </a:t>
            </a:r>
            <a:r>
              <a:rPr lang="en-US" sz="2010" dirty="0"/>
              <a:t>cash flow forecast is a vital addition to the array of information that can be used to help businesses make decisions. Identifying cash shortfalls on a monthly basis can help businesses to seek reasons for the shortfalls and to see if a pattern is emerging. </a:t>
            </a:r>
            <a:endParaRPr lang="en-US" sz="2010" dirty="0" smtClean="0"/>
          </a:p>
          <a:p>
            <a:pPr marL="360363" indent="-360363">
              <a:buClr>
                <a:schemeClr val="accent6">
                  <a:lumMod val="50000"/>
                </a:schemeClr>
              </a:buClr>
              <a:buFont typeface="Wingdings 3" panose="05040102010807070707" pitchFamily="18" charset="2"/>
              <a:buChar char=""/>
            </a:pPr>
            <a:r>
              <a:rPr lang="en-US" sz="2010" dirty="0" smtClean="0"/>
              <a:t>The </a:t>
            </a:r>
            <a:r>
              <a:rPr lang="en-US" sz="2010" dirty="0"/>
              <a:t>more information available to the owner, the less likely it is that the same problems will keep occurring. Information creates a better understanding of the situation and the owner can use it to seek ways of improving the situation. </a:t>
            </a:r>
            <a:endParaRPr lang="en-US" sz="2010" dirty="0" smtClean="0"/>
          </a:p>
          <a:p>
            <a:pPr marL="360363" indent="-360363">
              <a:buClr>
                <a:schemeClr val="accent6">
                  <a:lumMod val="50000"/>
                </a:schemeClr>
              </a:buClr>
              <a:buFont typeface="Wingdings 3" panose="05040102010807070707" pitchFamily="18" charset="2"/>
              <a:buChar char=""/>
            </a:pPr>
            <a:r>
              <a:rPr lang="en-US" sz="2010" dirty="0" smtClean="0"/>
              <a:t>Negative </a:t>
            </a:r>
            <a:r>
              <a:rPr lang="en-US" sz="2010" dirty="0"/>
              <a:t>cash flows can lead to business failure in a very short time unless additional finance can be arranged. In thinking about solutions, you will need to look back at the work you did on Unit 1, Sources of Finance. There is more detail on this in Chapter 14. </a:t>
            </a:r>
          </a:p>
        </p:txBody>
      </p:sp>
      <p:sp>
        <p:nvSpPr>
          <p:cNvPr id="6" name="Title 1"/>
          <p:cNvSpPr>
            <a:spLocks noGrp="1"/>
          </p:cNvSpPr>
          <p:nvPr>
            <p:ph type="title"/>
          </p:nvPr>
        </p:nvSpPr>
        <p:spPr>
          <a:xfrm>
            <a:off x="35496" y="72008"/>
            <a:ext cx="7704856" cy="548680"/>
          </a:xfrm>
        </p:spPr>
        <p:txBody>
          <a:bodyPr>
            <a:noAutofit/>
          </a:bodyPr>
          <a:lstStyle/>
          <a:p>
            <a:r>
              <a:rPr lang="en-GB" sz="3200" dirty="0" smtClean="0"/>
              <a:t>2.4 – Cash Flow Forecasting – Using Them</a:t>
            </a:r>
            <a:endParaRPr lang="en-GB" sz="3200" dirty="0"/>
          </a:p>
        </p:txBody>
      </p:sp>
      <p:sp>
        <p:nvSpPr>
          <p:cNvPr id="9" name="Rectangle 8"/>
          <p:cNvSpPr/>
          <p:nvPr/>
        </p:nvSpPr>
        <p:spPr>
          <a:xfrm>
            <a:off x="251520" y="5746030"/>
            <a:ext cx="8568952" cy="923330"/>
          </a:xfrm>
          <a:prstGeom prst="rect">
            <a:avLst/>
          </a:prstGeom>
          <a:solidFill>
            <a:schemeClr val="accent6">
              <a:lumMod val="60000"/>
              <a:lumOff val="40000"/>
            </a:schemeClr>
          </a:solidFill>
          <a:ln w="57150">
            <a:solidFill>
              <a:srgbClr val="002060"/>
            </a:solidFill>
          </a:ln>
        </p:spPr>
        <p:txBody>
          <a:bodyPr wrap="square">
            <a:spAutoFit/>
          </a:bodyPr>
          <a:lstStyle/>
          <a:p>
            <a:r>
              <a:rPr lang="en-US" b="1" dirty="0"/>
              <a:t>Negative cash flow </a:t>
            </a:r>
            <a:r>
              <a:rPr lang="en-US" dirty="0"/>
              <a:t>means that cash is flowing out of the business faster than it is coming in. In the </a:t>
            </a:r>
            <a:r>
              <a:rPr lang="en-US" dirty="0" smtClean="0"/>
              <a:t>diagram on slide 19, </a:t>
            </a:r>
            <a:r>
              <a:rPr lang="en-US" dirty="0"/>
              <a:t>cash flow is negative in February because the business has made credit sales for which no payment has yet come in.</a:t>
            </a:r>
            <a:endParaRPr lang="en-GB" dirty="0"/>
          </a:p>
        </p:txBody>
      </p:sp>
      <p:pic>
        <p:nvPicPr>
          <p:cNvPr id="36866" name="Picture 2" descr="Image result for negative cash fl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1118209"/>
            <a:ext cx="1533550" cy="1209314"/>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Image result for negative cash fl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8304" y="2420196"/>
            <a:ext cx="1512168" cy="1080120"/>
          </a:xfrm>
          <a:prstGeom prst="rect">
            <a:avLst/>
          </a:prstGeom>
          <a:noFill/>
          <a:extLst>
            <a:ext uri="{909E8E84-426E-40DD-AFC4-6F175D3DCCD1}">
              <a14:hiddenFill xmlns:a14="http://schemas.microsoft.com/office/drawing/2010/main">
                <a:solidFill>
                  <a:srgbClr val="FFFFFF"/>
                </a:solidFill>
              </a14:hiddenFill>
            </a:ext>
          </a:extLst>
        </p:spPr>
      </p:pic>
      <p:pic>
        <p:nvPicPr>
          <p:cNvPr id="36870" name="Picture 6" descr="Image result for solutions to a negative cash flow"/>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308304" y="3619009"/>
            <a:ext cx="1512168" cy="1200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78807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43056"/>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540" dirty="0" smtClean="0"/>
              <a:t>Methods of improving cash flow include:</a:t>
            </a:r>
          </a:p>
          <a:p>
            <a:pPr marL="720725" indent="-342900">
              <a:buFont typeface="+mj-lt"/>
              <a:buAutoNum type="arabicPeriod"/>
            </a:pPr>
            <a:r>
              <a:rPr lang="en-US" sz="1540" b="1" dirty="0" smtClean="0"/>
              <a:t>Speed </a:t>
            </a:r>
            <a:r>
              <a:rPr lang="en-US" sz="1540" b="1" dirty="0"/>
              <a:t>up receipt of </a:t>
            </a:r>
            <a:r>
              <a:rPr lang="en-US" sz="1540" b="1" dirty="0" smtClean="0"/>
              <a:t>cash - </a:t>
            </a:r>
            <a:r>
              <a:rPr lang="en-US" sz="1540" dirty="0" smtClean="0"/>
              <a:t>Any </a:t>
            </a:r>
            <a:r>
              <a:rPr lang="en-US" sz="1540" dirty="0"/>
              <a:t>steps you can take to shorten your receivables will boost your cash </a:t>
            </a:r>
            <a:r>
              <a:rPr lang="en-US" sz="1540" dirty="0" smtClean="0"/>
              <a:t>flow, e.g., </a:t>
            </a:r>
            <a:r>
              <a:rPr lang="en-US" sz="1540" dirty="0"/>
              <a:t>send out invoices immediately after the delivery of goods or services</a:t>
            </a:r>
            <a:r>
              <a:rPr lang="en-US" sz="1540" dirty="0" smtClean="0"/>
              <a:t>.</a:t>
            </a:r>
            <a:endParaRPr lang="en-US" sz="1540" dirty="0"/>
          </a:p>
          <a:p>
            <a:pPr marL="720725" indent="-342900">
              <a:buFont typeface="+mj-lt"/>
              <a:buAutoNum type="arabicPeriod"/>
            </a:pPr>
            <a:r>
              <a:rPr lang="en-US" sz="1540" b="1" dirty="0" smtClean="0"/>
              <a:t>Use </a:t>
            </a:r>
            <a:r>
              <a:rPr lang="en-US" sz="1540" b="1" dirty="0"/>
              <a:t>your business credit </a:t>
            </a:r>
            <a:r>
              <a:rPr lang="en-US" sz="1540" b="1" dirty="0" smtClean="0"/>
              <a:t>card</a:t>
            </a:r>
            <a:r>
              <a:rPr lang="en-US" sz="1540" dirty="0" smtClean="0"/>
              <a:t> - </a:t>
            </a:r>
            <a:r>
              <a:rPr lang="en-US" sz="1540" dirty="0"/>
              <a:t>Consider using your business credit card to pay suppliers and make </a:t>
            </a:r>
            <a:r>
              <a:rPr lang="en-US" sz="1540" dirty="0" smtClean="0"/>
              <a:t>purchases, you </a:t>
            </a:r>
            <a:r>
              <a:rPr lang="en-US" sz="1540" dirty="0"/>
              <a:t>may have up to 21 days after receiving your statement to make the payment. </a:t>
            </a:r>
          </a:p>
          <a:p>
            <a:pPr marL="720725" indent="-342900">
              <a:buFont typeface="+mj-lt"/>
              <a:buAutoNum type="arabicPeriod"/>
            </a:pPr>
            <a:r>
              <a:rPr lang="en-US" sz="1540" b="1" dirty="0" smtClean="0"/>
              <a:t>Encourage </a:t>
            </a:r>
            <a:r>
              <a:rPr lang="en-US" sz="1540" b="1" dirty="0"/>
              <a:t>use of payment </a:t>
            </a:r>
            <a:r>
              <a:rPr lang="en-US" sz="1540" b="1" dirty="0" smtClean="0"/>
              <a:t>cards</a:t>
            </a:r>
            <a:r>
              <a:rPr lang="en-US" sz="1540" dirty="0" smtClean="0"/>
              <a:t> - </a:t>
            </a:r>
            <a:r>
              <a:rPr lang="en-US" sz="1540" dirty="0"/>
              <a:t>Depending on the nature of your business, you may want to consider accepting credit card and debit card payments. This allows you to receive next-day value for your sales and services, without the need to handle cheques and make </a:t>
            </a:r>
            <a:r>
              <a:rPr lang="en-US" sz="1540" dirty="0" smtClean="0"/>
              <a:t>deposits.</a:t>
            </a:r>
          </a:p>
          <a:p>
            <a:pPr marL="720725" indent="-342900">
              <a:buFont typeface="+mj-lt"/>
              <a:buAutoNum type="arabicPeriod"/>
            </a:pPr>
            <a:r>
              <a:rPr lang="en-US" sz="1540" b="1" dirty="0" smtClean="0"/>
              <a:t>Analyse your cash flow</a:t>
            </a:r>
            <a:r>
              <a:rPr lang="en-US" sz="1540" dirty="0" smtClean="0"/>
              <a:t> - Many businesses go through cyclical highs and lows. Clothing retailers, for example, typically have their best months in December, while schoolbook and uniform suppliers do well in at the beginning of a school year. A cash-flow analysis can highlight the cycles in your business and can be used in many ways, such as timing your borrowing, arranging the right amount of staffing.</a:t>
            </a:r>
          </a:p>
          <a:p>
            <a:pPr marL="720725" indent="-342900">
              <a:buFont typeface="+mj-lt"/>
              <a:buAutoNum type="arabicPeriod"/>
            </a:pPr>
            <a:r>
              <a:rPr lang="en-US" sz="1540" b="1" dirty="0" smtClean="0"/>
              <a:t>Work </a:t>
            </a:r>
            <a:r>
              <a:rPr lang="en-US" sz="1540" b="1" dirty="0"/>
              <a:t>with an </a:t>
            </a:r>
            <a:r>
              <a:rPr lang="en-US" sz="1540" b="1" dirty="0" smtClean="0"/>
              <a:t>accountant</a:t>
            </a:r>
            <a:r>
              <a:rPr lang="en-US" sz="1540" dirty="0" smtClean="0"/>
              <a:t> - The </a:t>
            </a:r>
            <a:r>
              <a:rPr lang="en-US" sz="1540" dirty="0"/>
              <a:t>services of an accountant can serve as an investment rather than an expense. An accountant can review cash-flow projections and results, provide insights into areas that you may have overlooked, and help you anticipate and plan for cash-flow problems</a:t>
            </a:r>
            <a:r>
              <a:rPr lang="en-US" sz="1540" dirty="0" smtClean="0"/>
              <a:t>.</a:t>
            </a:r>
            <a:endParaRPr lang="en-US" sz="1540" dirty="0"/>
          </a:p>
        </p:txBody>
      </p:sp>
      <p:sp>
        <p:nvSpPr>
          <p:cNvPr id="14" name="Title 2"/>
          <p:cNvSpPr>
            <a:spLocks noGrp="1"/>
          </p:cNvSpPr>
          <p:nvPr>
            <p:ph type="title"/>
          </p:nvPr>
        </p:nvSpPr>
        <p:spPr>
          <a:xfrm>
            <a:off x="70266" y="72008"/>
            <a:ext cx="8859452" cy="548680"/>
          </a:xfrm>
        </p:spPr>
        <p:txBody>
          <a:bodyPr>
            <a:noAutofit/>
          </a:bodyPr>
          <a:lstStyle/>
          <a:p>
            <a:r>
              <a:rPr lang="en-US" sz="2700" dirty="0"/>
              <a:t>2.4 – Cash-Flow Data </a:t>
            </a:r>
            <a:r>
              <a:rPr lang="en-US" sz="2700" dirty="0" smtClean="0"/>
              <a:t>– Ways to Improve Cash-Flow Position</a:t>
            </a:r>
            <a:endParaRPr lang="en-US" sz="2700" dirty="0"/>
          </a:p>
        </p:txBody>
      </p:sp>
    </p:spTree>
    <p:extLst>
      <p:ext uri="{BB962C8B-B14F-4D97-AF65-F5344CB8AC3E}">
        <p14:creationId xmlns:p14="http://schemas.microsoft.com/office/powerpoint/2010/main" val="585943964"/>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46188"/>
          </a:xfrm>
          <a:prstGeom prst="rect">
            <a:avLst/>
          </a:prstGeom>
        </p:spPr>
        <p:txBody>
          <a:bodyPr wrap="square">
            <a:spAutoFit/>
          </a:bodyPr>
          <a:lstStyle/>
          <a:p>
            <a:pPr marL="360363" indent="-342900">
              <a:buFont typeface="+mj-lt"/>
              <a:buAutoNum type="arabicPeriod" startAt="6"/>
            </a:pPr>
            <a:r>
              <a:rPr lang="en-US" sz="1670" b="1" dirty="0" smtClean="0"/>
              <a:t>Get </a:t>
            </a:r>
            <a:r>
              <a:rPr lang="en-US" sz="1670" b="1" dirty="0"/>
              <a:t>a line of </a:t>
            </a:r>
            <a:r>
              <a:rPr lang="en-US" sz="1670" b="1" dirty="0" smtClean="0"/>
              <a:t>credit</a:t>
            </a:r>
            <a:r>
              <a:rPr lang="en-US" sz="1670" dirty="0" smtClean="0"/>
              <a:t> - Having </a:t>
            </a:r>
            <a:r>
              <a:rPr lang="en-US" sz="1670" dirty="0"/>
              <a:t>a line of credit in place to cover short-term needs and emergencies is a much more efficient way to manage your cash flow than trying to get a loan in a hurry</a:t>
            </a:r>
            <a:r>
              <a:rPr lang="en-US" sz="1670" dirty="0" smtClean="0"/>
              <a:t>.</a:t>
            </a:r>
            <a:endParaRPr lang="en-US" sz="1670" dirty="0"/>
          </a:p>
          <a:p>
            <a:pPr marL="360363" indent="-342900">
              <a:buFont typeface="+mj-lt"/>
              <a:buAutoNum type="arabicPeriod" startAt="6"/>
            </a:pPr>
            <a:r>
              <a:rPr lang="en-US" sz="1670" b="1" dirty="0" smtClean="0"/>
              <a:t>Put </a:t>
            </a:r>
            <a:r>
              <a:rPr lang="en-US" sz="1670" b="1" dirty="0"/>
              <a:t>your cash to </a:t>
            </a:r>
            <a:r>
              <a:rPr lang="en-US" sz="1670" b="1" dirty="0" smtClean="0"/>
              <a:t>work</a:t>
            </a:r>
            <a:r>
              <a:rPr lang="en-US" sz="1670" dirty="0" smtClean="0"/>
              <a:t> - A </a:t>
            </a:r>
            <a:r>
              <a:rPr lang="en-US" sz="1670" dirty="0"/>
              <a:t>high-interest savings account for business allows you to earn a competitive rate of interest on your cash on hand, but the funds are accessible whenever you need </a:t>
            </a:r>
            <a:r>
              <a:rPr lang="en-US" sz="1670" dirty="0" smtClean="0"/>
              <a:t>them.</a:t>
            </a:r>
            <a:endParaRPr lang="en-US" sz="1670" dirty="0"/>
          </a:p>
          <a:p>
            <a:pPr marL="360363" indent="-342900">
              <a:buFont typeface="+mj-lt"/>
              <a:buAutoNum type="arabicPeriod" startAt="6"/>
            </a:pPr>
            <a:r>
              <a:rPr lang="en-US" sz="1670" b="1" dirty="0" smtClean="0"/>
              <a:t>Longer </a:t>
            </a:r>
            <a:r>
              <a:rPr lang="en-US" sz="1670" b="1" dirty="0"/>
              <a:t>term </a:t>
            </a:r>
            <a:r>
              <a:rPr lang="en-US" sz="1670" b="1" dirty="0" smtClean="0"/>
              <a:t>financing</a:t>
            </a:r>
            <a:r>
              <a:rPr lang="en-US" sz="1670" dirty="0" smtClean="0"/>
              <a:t> - Consider </a:t>
            </a:r>
            <a:r>
              <a:rPr lang="en-US" sz="1670" dirty="0"/>
              <a:t>taking a loan to purchase a piece of equipment, car, or computer system instead of buying it outright with cash/savings. You'll free up some cash that can be used to tide the business over when cash flow is tight.</a:t>
            </a:r>
          </a:p>
          <a:p>
            <a:pPr marL="360363" indent="-342900">
              <a:buFont typeface="+mj-lt"/>
              <a:buAutoNum type="arabicPeriod" startAt="6"/>
            </a:pPr>
            <a:r>
              <a:rPr lang="en-US" sz="1670" b="1" dirty="0" smtClean="0"/>
              <a:t>Consider </a:t>
            </a:r>
            <a:r>
              <a:rPr lang="en-US" sz="1670" b="1" dirty="0"/>
              <a:t>"continuity" </a:t>
            </a:r>
            <a:r>
              <a:rPr lang="en-US" sz="1670" b="1" dirty="0" smtClean="0"/>
              <a:t>sales</a:t>
            </a:r>
            <a:r>
              <a:rPr lang="en-US" sz="1670" dirty="0" smtClean="0"/>
              <a:t> - Offering </a:t>
            </a:r>
            <a:r>
              <a:rPr lang="en-US" sz="1670" dirty="0"/>
              <a:t>deals on your products or services to customers who buy for a fixed period of time. A subscription-based product such as a newsletter or magazine is a good example of how continuity sales work: you pay the publisher upfront for a one-year or two-year </a:t>
            </a:r>
            <a:r>
              <a:rPr lang="en-US" sz="1670" dirty="0" smtClean="0"/>
              <a:t>subscription.</a:t>
            </a:r>
            <a:endParaRPr lang="en-US" sz="1670" dirty="0"/>
          </a:p>
          <a:p>
            <a:pPr marL="360363" indent="-342900">
              <a:buFont typeface="+mj-lt"/>
              <a:buAutoNum type="arabicPeriod" startAt="6"/>
            </a:pPr>
            <a:r>
              <a:rPr lang="en-US" sz="1670" b="1" dirty="0" smtClean="0"/>
              <a:t>Invest </a:t>
            </a:r>
            <a:r>
              <a:rPr lang="en-US" sz="1670" b="1" dirty="0"/>
              <a:t>in your </a:t>
            </a:r>
            <a:r>
              <a:rPr lang="en-US" sz="1670" b="1" dirty="0" smtClean="0"/>
              <a:t>business</a:t>
            </a:r>
            <a:r>
              <a:rPr lang="en-US" sz="1670" dirty="0" smtClean="0"/>
              <a:t> - Any </a:t>
            </a:r>
            <a:r>
              <a:rPr lang="en-US" sz="1670" dirty="0"/>
              <a:t>steps you can take to build your business, such as training staff or boosting your marketing, can help improve cash </a:t>
            </a:r>
            <a:r>
              <a:rPr lang="en-US" sz="1670" dirty="0" smtClean="0"/>
              <a:t>flow.</a:t>
            </a:r>
          </a:p>
          <a:p>
            <a:pPr marL="303213" indent="-285750">
              <a:buClr>
                <a:srgbClr val="00B050"/>
              </a:buClr>
              <a:buFont typeface="Wingdings 3" panose="05040102010807070707" pitchFamily="18" charset="2"/>
              <a:buChar char=""/>
            </a:pPr>
            <a:r>
              <a:rPr lang="en-US" sz="1670" b="1" dirty="0" smtClean="0">
                <a:solidFill>
                  <a:srgbClr val="FF0000"/>
                </a:solidFill>
              </a:rPr>
              <a:t>Task 2.12 </a:t>
            </a:r>
            <a:r>
              <a:rPr lang="en-US" sz="1670" dirty="0" smtClean="0">
                <a:solidFill>
                  <a:srgbClr val="FF0000"/>
                </a:solidFill>
              </a:rPr>
              <a:t>– In terms of </a:t>
            </a:r>
            <a:r>
              <a:rPr lang="en-US" sz="1670" dirty="0" err="1" smtClean="0">
                <a:solidFill>
                  <a:srgbClr val="FF0000"/>
                </a:solidFill>
              </a:rPr>
              <a:t>Enderoth</a:t>
            </a:r>
            <a:r>
              <a:rPr lang="en-US" sz="1670" dirty="0" smtClean="0">
                <a:solidFill>
                  <a:srgbClr val="FF0000"/>
                </a:solidFill>
              </a:rPr>
              <a:t> School, and using the 10 points stated, write a report on how the school could improve its cash flow position.</a:t>
            </a:r>
          </a:p>
        </p:txBody>
      </p:sp>
      <p:sp>
        <p:nvSpPr>
          <p:cNvPr id="14" name="Title 2"/>
          <p:cNvSpPr>
            <a:spLocks noGrp="1"/>
          </p:cNvSpPr>
          <p:nvPr>
            <p:ph type="title"/>
          </p:nvPr>
        </p:nvSpPr>
        <p:spPr>
          <a:xfrm>
            <a:off x="70266" y="72008"/>
            <a:ext cx="8859452" cy="548680"/>
          </a:xfrm>
        </p:spPr>
        <p:txBody>
          <a:bodyPr>
            <a:noAutofit/>
          </a:bodyPr>
          <a:lstStyle/>
          <a:p>
            <a:r>
              <a:rPr lang="en-US" sz="2700" dirty="0"/>
              <a:t>2.4 – Cash-Flow Data </a:t>
            </a:r>
            <a:r>
              <a:rPr lang="en-US" sz="2700" dirty="0" smtClean="0"/>
              <a:t>– Ways to Improve Cash-Flow Position</a:t>
            </a:r>
            <a:endParaRPr lang="en-US" sz="2700" dirty="0"/>
          </a:p>
        </p:txBody>
      </p:sp>
    </p:spTree>
    <p:extLst>
      <p:ext uri="{BB962C8B-B14F-4D97-AF65-F5344CB8AC3E}">
        <p14:creationId xmlns:p14="http://schemas.microsoft.com/office/powerpoint/2010/main" val="167044735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t>How </a:t>
            </a:r>
            <a:r>
              <a:rPr lang="en-US" dirty="0"/>
              <a:t>to use investment appraisal, i.e.</a:t>
            </a:r>
          </a:p>
          <a:p>
            <a:pPr marL="631825" indent="-285750">
              <a:buClr>
                <a:srgbClr val="00B050"/>
              </a:buClr>
              <a:buFont typeface="Arial" panose="020B0604020202020204" pitchFamily="34" charset="0"/>
              <a:buChar char="•"/>
            </a:pPr>
            <a:r>
              <a:rPr lang="en-US" dirty="0" smtClean="0"/>
              <a:t>How </a:t>
            </a:r>
            <a:r>
              <a:rPr lang="en-US" dirty="0"/>
              <a:t>to calculate and interpret data, i.e. </a:t>
            </a:r>
            <a:r>
              <a:rPr lang="en-US" dirty="0" smtClean="0"/>
              <a:t>payback period</a:t>
            </a:r>
            <a:r>
              <a:rPr lang="en-US" dirty="0"/>
              <a:t>, average rate of return (ARR), Net </a:t>
            </a:r>
            <a:r>
              <a:rPr lang="en-US" dirty="0" smtClean="0"/>
              <a:t>present value </a:t>
            </a:r>
            <a:r>
              <a:rPr lang="en-US" dirty="0"/>
              <a:t>(NPV</a:t>
            </a:r>
            <a:r>
              <a:rPr lang="en-US" dirty="0" smtClean="0"/>
              <a:t>)</a:t>
            </a:r>
          </a:p>
          <a:p>
            <a:pPr marL="285750" indent="-285750">
              <a:buClr>
                <a:srgbClr val="00B050"/>
              </a:buClr>
              <a:buFont typeface="Wingdings 3" panose="05040102010807070707" pitchFamily="18" charset="2"/>
              <a:buChar char=""/>
            </a:pPr>
            <a:r>
              <a:rPr lang="en-US" b="1" dirty="0"/>
              <a:t>Capital investment </a:t>
            </a:r>
            <a:r>
              <a:rPr lang="en-US" b="1" dirty="0" smtClean="0"/>
              <a:t>appraisal</a:t>
            </a:r>
            <a:r>
              <a:rPr lang="en-US" dirty="0" smtClean="0"/>
              <a:t> is </a:t>
            </a:r>
            <a:r>
              <a:rPr lang="en-US" dirty="0"/>
              <a:t>a planning process which </a:t>
            </a:r>
            <a:r>
              <a:rPr lang="en-US" dirty="0" smtClean="0"/>
              <a:t>uses </a:t>
            </a:r>
            <a:r>
              <a:rPr lang="en-US" dirty="0"/>
              <a:t>the </a:t>
            </a:r>
            <a:r>
              <a:rPr lang="en-US" dirty="0" smtClean="0"/>
              <a:t>plans </a:t>
            </a:r>
            <a:r>
              <a:rPr lang="en-US" dirty="0"/>
              <a:t>of the concerned firm's investments, both long term and short term. The </a:t>
            </a:r>
            <a:r>
              <a:rPr lang="en-US" dirty="0" smtClean="0"/>
              <a:t>parts </a:t>
            </a:r>
            <a:r>
              <a:rPr lang="en-US" dirty="0"/>
              <a:t>of the </a:t>
            </a:r>
            <a:r>
              <a:rPr lang="en-US" dirty="0" smtClean="0"/>
              <a:t>business </a:t>
            </a:r>
            <a:r>
              <a:rPr lang="en-US" dirty="0"/>
              <a:t>that come under this kind of capital investment appraisal include property, equipment, </a:t>
            </a:r>
            <a:r>
              <a:rPr lang="en-US" dirty="0" smtClean="0"/>
              <a:t>R&amp;D, </a:t>
            </a:r>
            <a:r>
              <a:rPr lang="en-US" dirty="0"/>
              <a:t>advertising campaigns, new plants, new machinery </a:t>
            </a:r>
            <a:r>
              <a:rPr lang="en-US" dirty="0" smtClean="0"/>
              <a:t>etc.</a:t>
            </a:r>
          </a:p>
          <a:p>
            <a:pPr marL="285750" indent="-285750">
              <a:buClr>
                <a:srgbClr val="00B050"/>
              </a:buClr>
              <a:buFont typeface="Wingdings 3" panose="05040102010807070707" pitchFamily="18" charset="2"/>
              <a:buChar char=""/>
            </a:pPr>
            <a:r>
              <a:rPr lang="en-US" dirty="0" smtClean="0"/>
              <a:t>Simply put, </a:t>
            </a:r>
            <a:r>
              <a:rPr lang="en-US" dirty="0"/>
              <a:t>capital investment appraisal is the budgeting of major capital and investment to company expenditure. </a:t>
            </a:r>
            <a:r>
              <a:rPr lang="en-US" dirty="0" smtClean="0"/>
              <a:t>E.g., </a:t>
            </a:r>
            <a:r>
              <a:rPr lang="en-US" dirty="0"/>
              <a:t>capital investment appraisal in small companies decides on future ventures into newer markets as well as expansion and inclusion of new activities.</a:t>
            </a:r>
          </a:p>
          <a:p>
            <a:pPr marL="285750" indent="-285750">
              <a:buClr>
                <a:srgbClr val="00B050"/>
              </a:buClr>
              <a:buFont typeface="Wingdings 3" panose="05040102010807070707" pitchFamily="18" charset="2"/>
              <a:buChar char=""/>
            </a:pPr>
            <a:r>
              <a:rPr lang="en-US" dirty="0" smtClean="0"/>
              <a:t>Capital </a:t>
            </a:r>
            <a:r>
              <a:rPr lang="en-US" dirty="0"/>
              <a:t>investment appraisal factors are selected based on the priorities of stakeholders and decision </a:t>
            </a:r>
            <a:r>
              <a:rPr lang="en-US" dirty="0" smtClean="0"/>
              <a:t>makers and </a:t>
            </a:r>
            <a:r>
              <a:rPr lang="en-US" dirty="0"/>
              <a:t>is based upon long term growth when compared to short term profits. </a:t>
            </a:r>
            <a:r>
              <a:rPr lang="en-US" dirty="0" smtClean="0"/>
              <a:t>In order to do this </a:t>
            </a:r>
            <a:r>
              <a:rPr lang="en-US" dirty="0"/>
              <a:t>various capital investment appraisal techniques are employed to measure capital investment appraisal of a company</a:t>
            </a:r>
            <a:r>
              <a:rPr lang="en-US" dirty="0" smtClean="0"/>
              <a:t>.</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2.5 – How to Use Investment Appraisal</a:t>
            </a:r>
            <a:endParaRPr lang="en-US" sz="4000" dirty="0"/>
          </a:p>
        </p:txBody>
      </p:sp>
    </p:spTree>
    <p:extLst>
      <p:ext uri="{BB962C8B-B14F-4D97-AF65-F5344CB8AC3E}">
        <p14:creationId xmlns:p14="http://schemas.microsoft.com/office/powerpoint/2010/main" val="3800572405"/>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400657"/>
          </a:xfrm>
          <a:prstGeom prst="rect">
            <a:avLst/>
          </a:prstGeom>
        </p:spPr>
        <p:txBody>
          <a:bodyPr wrap="square">
            <a:spAutoFit/>
          </a:bodyPr>
          <a:lstStyle/>
          <a:p>
            <a:pPr marL="541338" indent="-541338">
              <a:spcAft>
                <a:spcPts val="600"/>
              </a:spcAft>
              <a:buClr>
                <a:srgbClr val="00B050"/>
              </a:buClr>
              <a:buFont typeface="Wingdings 3" panose="05040102010807070707" pitchFamily="18" charset="2"/>
              <a:buChar char=""/>
            </a:pPr>
            <a:r>
              <a:rPr lang="en-US" sz="3000" dirty="0"/>
              <a:t>Each learning outcome in this unit has been given a percentage weighting. This reflects the size and demand of the content you need to cover and </a:t>
            </a:r>
            <a:r>
              <a:rPr lang="en-US" sz="3000" dirty="0" smtClean="0"/>
              <a:t>its contribution </a:t>
            </a:r>
            <a:r>
              <a:rPr lang="en-US" sz="30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graphicFrame>
        <p:nvGraphicFramePr>
          <p:cNvPr id="3" name="Table 2"/>
          <p:cNvGraphicFramePr>
            <a:graphicFrameLocks noGrp="1"/>
          </p:cNvGraphicFramePr>
          <p:nvPr>
            <p:extLst/>
          </p:nvPr>
        </p:nvGraphicFramePr>
        <p:xfrm>
          <a:off x="323528" y="3789040"/>
          <a:ext cx="8352928" cy="2743200"/>
        </p:xfrm>
        <a:graphic>
          <a:graphicData uri="http://schemas.openxmlformats.org/drawingml/2006/table">
            <a:tbl>
              <a:tblPr firstRow="1" bandRow="1">
                <a:tableStyleId>{3B4B98B0-60AC-42C2-AFA5-B58CD77FA1E5}</a:tableStyleId>
              </a:tblPr>
              <a:tblGrid>
                <a:gridCol w="4176464"/>
                <a:gridCol w="4176464"/>
              </a:tblGrid>
              <a:tr h="412591">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LO1 </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solidFill>
                            <a:srgbClr val="000000"/>
                          </a:solidFill>
                          <a:latin typeface="Arial" panose="020B0604020202020204" pitchFamily="34" charset="0"/>
                          <a:cs typeface="Arial" panose="020B0604020202020204" pitchFamily="34" charset="0"/>
                        </a:rPr>
                        <a:t>6-20% </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LO3</a:t>
                      </a:r>
                      <a:endParaRPr lang="en-GB" sz="2400" dirty="0" smtClean="0">
                        <a:solidFill>
                          <a:srgbClr val="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6-15%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b="1" dirty="0" smtClean="0">
                          <a:solidFill>
                            <a:srgbClr val="000000"/>
                          </a:solidFill>
                          <a:latin typeface="Arial" panose="020B0604020202020204" pitchFamily="34" charset="0"/>
                          <a:cs typeface="Arial" panose="020B0604020202020204" pitchFamily="34" charset="0"/>
                        </a:rPr>
                        <a:t>LO4</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b="1" dirty="0" smtClean="0">
                          <a:solidFill>
                            <a:srgbClr val="000000"/>
                          </a:solidFill>
                          <a:latin typeface="Arial" panose="020B0604020202020204" pitchFamily="34" charset="0"/>
                          <a:cs typeface="Arial" panose="020B0604020202020204" pitchFamily="34" charset="0"/>
                        </a:rPr>
                        <a:t>8-25%</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LO5</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6-15%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latin typeface="Arial" panose="020B0604020202020204" pitchFamily="34" charset="0"/>
                          <a:cs typeface="Arial" panose="020B0604020202020204" pitchFamily="34" charset="0"/>
                        </a:rPr>
                        <a:t>LO6</a:t>
                      </a:r>
                      <a:endParaRPr lang="en-GB" sz="2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smtClean="0">
                          <a:solidFill>
                            <a:srgbClr val="000000"/>
                          </a:solidFill>
                          <a:latin typeface="Arial" panose="020B0604020202020204" pitchFamily="34" charset="0"/>
                          <a:cs typeface="Arial" panose="020B0604020202020204" pitchFamily="34" charset="0"/>
                        </a:rPr>
                        <a:t>20-40%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7881016"/>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497961863"/>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Your school and the levels of management and titles</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 teacher can complain to without it affecting their job.</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Where Unions are placed in the Span of Control.</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Where your parents are within their company structure and the levels of decisions they can make.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35531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a:t>The capital investment appraisal techniques used to measure capital investment appraisal of a business project include</a:t>
            </a:r>
            <a:r>
              <a:rPr lang="en-US" dirty="0" smtClean="0"/>
              <a:t>:</a:t>
            </a:r>
            <a:endParaRPr lang="en-US" dirty="0"/>
          </a:p>
          <a:p>
            <a:pPr marL="631825" indent="-285750">
              <a:buClr>
                <a:srgbClr val="00B050"/>
              </a:buClr>
              <a:buFont typeface="Arial" panose="020B0604020202020204" pitchFamily="34" charset="0"/>
              <a:buChar char="•"/>
            </a:pPr>
            <a:r>
              <a:rPr lang="en-US" dirty="0"/>
              <a:t>Net present </a:t>
            </a:r>
            <a:r>
              <a:rPr lang="en-US" dirty="0" smtClean="0"/>
              <a:t>value, Accounting </a:t>
            </a:r>
            <a:r>
              <a:rPr lang="en-US" dirty="0"/>
              <a:t>rate of </a:t>
            </a:r>
            <a:r>
              <a:rPr lang="en-US" dirty="0" smtClean="0"/>
              <a:t>return, Internal </a:t>
            </a:r>
            <a:r>
              <a:rPr lang="en-US" dirty="0"/>
              <a:t>rate of return</a:t>
            </a:r>
          </a:p>
          <a:p>
            <a:pPr marL="631825" indent="-285750">
              <a:buClr>
                <a:srgbClr val="00B050"/>
              </a:buClr>
              <a:buFont typeface="Arial" panose="020B0604020202020204" pitchFamily="34" charset="0"/>
              <a:buChar char="•"/>
            </a:pPr>
            <a:r>
              <a:rPr lang="en-US" dirty="0"/>
              <a:t>Modified internal rate of </a:t>
            </a:r>
            <a:r>
              <a:rPr lang="en-US" dirty="0" smtClean="0"/>
              <a:t>return, Adjusted </a:t>
            </a:r>
            <a:r>
              <a:rPr lang="en-US" dirty="0"/>
              <a:t>present </a:t>
            </a:r>
            <a:r>
              <a:rPr lang="en-US" dirty="0" smtClean="0"/>
              <a:t>value, Profitability </a:t>
            </a:r>
            <a:r>
              <a:rPr lang="en-US" dirty="0"/>
              <a:t>index</a:t>
            </a:r>
          </a:p>
          <a:p>
            <a:pPr marL="631825" indent="-285750">
              <a:buClr>
                <a:srgbClr val="00B050"/>
              </a:buClr>
              <a:buFont typeface="Arial" panose="020B0604020202020204" pitchFamily="34" charset="0"/>
              <a:buChar char="•"/>
            </a:pPr>
            <a:r>
              <a:rPr lang="en-US" dirty="0"/>
              <a:t>Equivalent </a:t>
            </a:r>
            <a:r>
              <a:rPr lang="en-US" dirty="0" smtClean="0"/>
              <a:t>annuity, Pay </a:t>
            </a:r>
            <a:r>
              <a:rPr lang="en-US" dirty="0"/>
              <a:t>back </a:t>
            </a:r>
            <a:r>
              <a:rPr lang="en-US" dirty="0" smtClean="0"/>
              <a:t>period, Discounted </a:t>
            </a:r>
            <a:r>
              <a:rPr lang="en-US" dirty="0"/>
              <a:t>pay back </a:t>
            </a:r>
            <a:r>
              <a:rPr lang="en-US" dirty="0" smtClean="0"/>
              <a:t>period, Real </a:t>
            </a:r>
            <a:r>
              <a:rPr lang="en-US" dirty="0"/>
              <a:t>option </a:t>
            </a:r>
            <a:r>
              <a:rPr lang="en-US" dirty="0" smtClean="0"/>
              <a:t>analysis.</a:t>
            </a:r>
            <a:endParaRPr lang="en-US" dirty="0"/>
          </a:p>
          <a:p>
            <a:pPr marL="285750" indent="-285750">
              <a:buClr>
                <a:srgbClr val="00B050"/>
              </a:buClr>
              <a:buFont typeface="Wingdings 3" panose="05040102010807070707" pitchFamily="18" charset="2"/>
              <a:buChar char=""/>
            </a:pPr>
            <a:r>
              <a:rPr lang="en-US" dirty="0" smtClean="0"/>
              <a:t>The only two you need to know for the exam are:</a:t>
            </a:r>
          </a:p>
          <a:p>
            <a:pPr marL="285750" indent="-285750">
              <a:buClr>
                <a:srgbClr val="00B050"/>
              </a:buClr>
              <a:buFont typeface="Wingdings 3" panose="05040102010807070707" pitchFamily="18" charset="2"/>
              <a:buChar char=""/>
            </a:pPr>
            <a:r>
              <a:rPr lang="en-US" b="1" dirty="0" smtClean="0"/>
              <a:t>Net </a:t>
            </a:r>
            <a:r>
              <a:rPr lang="en-US" b="1" dirty="0"/>
              <a:t>Present Value (NPV)</a:t>
            </a:r>
            <a:r>
              <a:rPr lang="en-US" dirty="0"/>
              <a:t> – </a:t>
            </a:r>
            <a:r>
              <a:rPr lang="en-US" dirty="0" smtClean="0"/>
              <a:t>this </a:t>
            </a:r>
            <a:r>
              <a:rPr lang="en-US" dirty="0"/>
              <a:t>technique measures the cash in-flow, whether </a:t>
            </a:r>
            <a:r>
              <a:rPr lang="en-US" dirty="0" smtClean="0"/>
              <a:t>positive </a:t>
            </a:r>
            <a:r>
              <a:rPr lang="en-US" dirty="0"/>
              <a:t>or </a:t>
            </a:r>
            <a:r>
              <a:rPr lang="en-US" dirty="0" smtClean="0"/>
              <a:t>negative, </a:t>
            </a:r>
            <a:r>
              <a:rPr lang="en-US" dirty="0"/>
              <a:t>after the routine finance commitments are met with. All capital investment appraisals have a single objective – drive towards a positive </a:t>
            </a:r>
            <a:r>
              <a:rPr lang="en-US" dirty="0" smtClean="0"/>
              <a:t>NPV.</a:t>
            </a:r>
          </a:p>
          <a:p>
            <a:pPr marL="285750" indent="-285750">
              <a:buClr>
                <a:srgbClr val="00B050"/>
              </a:buClr>
              <a:buFont typeface="Wingdings 3" panose="05040102010807070707" pitchFamily="18" charset="2"/>
              <a:buChar char=""/>
            </a:pPr>
            <a:r>
              <a:rPr lang="en-US" dirty="0" smtClean="0"/>
              <a:t>The </a:t>
            </a:r>
            <a:r>
              <a:rPr lang="en-US" dirty="0"/>
              <a:t>NPV is a mathematical calculation involving net cash flow at a particular present time 't' at discount rate at the same time, i.e. (t – initial capital outlay). Thus there is an inverse proportional relation between discount rate and NPV. A high discount rate would reduce the net present value of capital. A high interest rate increases discount rates over a period of </a:t>
            </a:r>
            <a:r>
              <a:rPr lang="en-US" dirty="0" smtClean="0"/>
              <a:t>time.</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2.5 – How to Use Investment Appraisal</a:t>
            </a:r>
            <a:endParaRPr lang="en-US" sz="4000" dirty="0"/>
          </a:p>
        </p:txBody>
      </p:sp>
    </p:spTree>
    <p:extLst>
      <p:ext uri="{BB962C8B-B14F-4D97-AF65-F5344CB8AC3E}">
        <p14:creationId xmlns:p14="http://schemas.microsoft.com/office/powerpoint/2010/main" val="207449375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2354491"/>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100" b="1" dirty="0" smtClean="0"/>
              <a:t>Accounting </a:t>
            </a:r>
            <a:r>
              <a:rPr lang="en-US" sz="2100" b="1" dirty="0"/>
              <a:t>Rate of Return (ARR)</a:t>
            </a:r>
            <a:r>
              <a:rPr lang="en-US" sz="2100" dirty="0"/>
              <a:t> – this </a:t>
            </a:r>
            <a:r>
              <a:rPr lang="en-US" sz="2100" dirty="0" smtClean="0"/>
              <a:t>technique </a:t>
            </a:r>
            <a:r>
              <a:rPr lang="en-US" sz="2100" dirty="0"/>
              <a:t>compares the profit that can be earned by the concerned project to the amount of initial investment capital that would be required for the </a:t>
            </a:r>
            <a:r>
              <a:rPr lang="en-US" sz="2100" dirty="0" smtClean="0"/>
              <a:t>project.</a:t>
            </a:r>
          </a:p>
          <a:p>
            <a:pPr marL="360363" indent="-360363">
              <a:buClr>
                <a:srgbClr val="00B050"/>
              </a:buClr>
              <a:buFont typeface="Wingdings 3" panose="05040102010807070707" pitchFamily="18" charset="2"/>
              <a:buChar char=""/>
            </a:pPr>
            <a:r>
              <a:rPr lang="en-US" sz="2100" dirty="0" smtClean="0"/>
              <a:t>Projects </a:t>
            </a:r>
            <a:r>
              <a:rPr lang="en-US" sz="2100" dirty="0"/>
              <a:t>that can earn a higher rate of return is naturally preferred over ones with low rate of return. ARR is a non discounted </a:t>
            </a:r>
            <a:r>
              <a:rPr lang="en-US" sz="2100" dirty="0" smtClean="0"/>
              <a:t>technique </a:t>
            </a:r>
            <a:r>
              <a:rPr lang="en-US" sz="2100" dirty="0"/>
              <a:t>in that it does not take into consideration the time value of money involved.</a:t>
            </a:r>
            <a:endParaRPr lang="en-GB" sz="21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2.5 – How to Use Investment Appraisal</a:t>
            </a:r>
            <a:endParaRPr lang="en-US" sz="4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644008" y="3717032"/>
            <a:ext cx="4177212" cy="288607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311" y="3717032"/>
            <a:ext cx="4257675" cy="2886075"/>
          </a:xfrm>
          <a:prstGeom prst="rect">
            <a:avLst/>
          </a:prstGeom>
        </p:spPr>
      </p:pic>
    </p:spTree>
    <p:extLst>
      <p:ext uri="{BB962C8B-B14F-4D97-AF65-F5344CB8AC3E}">
        <p14:creationId xmlns:p14="http://schemas.microsoft.com/office/powerpoint/2010/main" val="2912658018"/>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632311"/>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000" dirty="0" smtClean="0"/>
              <a:t>NPV and ARR methods </a:t>
            </a:r>
            <a:r>
              <a:rPr lang="en-US" sz="2000" dirty="0"/>
              <a:t>are useful methods for determining whether to accept a project, both have their advantages and disadvantages.</a:t>
            </a:r>
          </a:p>
          <a:p>
            <a:pPr>
              <a:buClr>
                <a:srgbClr val="00B050"/>
              </a:buClr>
            </a:pPr>
            <a:r>
              <a:rPr lang="en-US" sz="2000" b="1" dirty="0" smtClean="0"/>
              <a:t>Advantages </a:t>
            </a:r>
            <a:r>
              <a:rPr lang="en-US" sz="2000" b="1" dirty="0"/>
              <a:t>of the NPV method</a:t>
            </a:r>
          </a:p>
          <a:p>
            <a:pPr marL="360363" indent="-360363">
              <a:buClr>
                <a:srgbClr val="00B050"/>
              </a:buClr>
              <a:buFont typeface="Wingdings 3" panose="05040102010807070707" pitchFamily="18" charset="2"/>
              <a:buChar char=""/>
            </a:pPr>
            <a:r>
              <a:rPr lang="en-US" sz="2000" dirty="0" smtClean="0"/>
              <a:t>It </a:t>
            </a:r>
            <a:r>
              <a:rPr lang="en-US" sz="2000" dirty="0"/>
              <a:t>takes into account the basic idea that a future </a:t>
            </a:r>
            <a:r>
              <a:rPr lang="en-US" sz="2000" dirty="0" smtClean="0"/>
              <a:t>money </a:t>
            </a:r>
            <a:r>
              <a:rPr lang="en-US" sz="2000" dirty="0"/>
              <a:t>is worth less than </a:t>
            </a:r>
            <a:r>
              <a:rPr lang="en-US" sz="2000" dirty="0" smtClean="0"/>
              <a:t>money </a:t>
            </a:r>
            <a:r>
              <a:rPr lang="en-US" sz="2000" dirty="0"/>
              <a:t>today. In every period, the cash flows are discounted by another period of capital cost.</a:t>
            </a:r>
          </a:p>
          <a:p>
            <a:pPr marL="360363" indent="-360363">
              <a:buClr>
                <a:srgbClr val="00B050"/>
              </a:buClr>
              <a:buFont typeface="Wingdings 3" panose="05040102010807070707" pitchFamily="18" charset="2"/>
              <a:buChar char=""/>
            </a:pPr>
            <a:r>
              <a:rPr lang="en-US" sz="2000" dirty="0" smtClean="0"/>
              <a:t>Tells </a:t>
            </a:r>
            <a:r>
              <a:rPr lang="en-US" sz="2000" dirty="0"/>
              <a:t>us whether an investment will create value for the company or the investor, and by how much in terms of </a:t>
            </a:r>
            <a:r>
              <a:rPr lang="en-US" sz="2000" dirty="0" smtClean="0"/>
              <a:t>money.</a:t>
            </a:r>
            <a:endParaRPr lang="en-US" sz="2000" dirty="0"/>
          </a:p>
          <a:p>
            <a:pPr marL="360363" indent="-360363">
              <a:buClr>
                <a:srgbClr val="00B050"/>
              </a:buClr>
              <a:buFont typeface="Wingdings 3" panose="05040102010807070707" pitchFamily="18" charset="2"/>
              <a:buChar char=""/>
            </a:pPr>
            <a:r>
              <a:rPr lang="en-US" sz="2000" dirty="0" smtClean="0"/>
              <a:t>Takes </a:t>
            </a:r>
            <a:r>
              <a:rPr lang="en-US" sz="2000" dirty="0"/>
              <a:t>into consideration the cost of capital and the risk inherent in making projections about the </a:t>
            </a:r>
            <a:r>
              <a:rPr lang="en-US" sz="2000" dirty="0" smtClean="0"/>
              <a:t>future.</a:t>
            </a:r>
            <a:endParaRPr lang="en-US" sz="2000" dirty="0"/>
          </a:p>
          <a:p>
            <a:pPr>
              <a:buClr>
                <a:srgbClr val="00B050"/>
              </a:buClr>
            </a:pPr>
            <a:r>
              <a:rPr lang="en-US" sz="2000" b="1" dirty="0" smtClean="0"/>
              <a:t>Disadvantages </a:t>
            </a:r>
            <a:r>
              <a:rPr lang="en-US" sz="2000" b="1" dirty="0"/>
              <a:t>of NPV</a:t>
            </a:r>
          </a:p>
          <a:p>
            <a:pPr marL="360363" indent="-360363">
              <a:buClr>
                <a:srgbClr val="00B050"/>
              </a:buClr>
              <a:buFont typeface="Wingdings 3" panose="05040102010807070707" pitchFamily="18" charset="2"/>
              <a:buChar char=""/>
            </a:pPr>
            <a:r>
              <a:rPr lang="en-US" sz="2000" dirty="0" smtClean="0"/>
              <a:t>It </a:t>
            </a:r>
            <a:r>
              <a:rPr lang="en-US" sz="2000" dirty="0"/>
              <a:t>requires some guesswork about the firm's cost of capital. Assuming a cost of capital that is too low will result in making suboptimal investments. Assuming a cost of capital that is too high will result in forgoing too many good investments.</a:t>
            </a:r>
          </a:p>
          <a:p>
            <a:pPr marL="360363" indent="-360363">
              <a:buClr>
                <a:srgbClr val="00B050"/>
              </a:buClr>
              <a:buFont typeface="Wingdings 3" panose="05040102010807070707" pitchFamily="18" charset="2"/>
              <a:buChar char=""/>
            </a:pPr>
            <a:r>
              <a:rPr lang="en-US" sz="2000" dirty="0" smtClean="0"/>
              <a:t>Not </a:t>
            </a:r>
            <a:r>
              <a:rPr lang="en-US" sz="2000" dirty="0"/>
              <a:t>useful for comparing two projects of different size. Because the NPV method results in an answer in </a:t>
            </a:r>
            <a:r>
              <a:rPr lang="en-US" sz="2000" dirty="0" smtClean="0"/>
              <a:t>money, </a:t>
            </a:r>
            <a:r>
              <a:rPr lang="en-US" sz="2000" dirty="0"/>
              <a:t>the size of the net present value output is determined mostly by the size of the input</a:t>
            </a:r>
            <a:r>
              <a:rPr lang="en-US" sz="2000" dirty="0" smtClean="0"/>
              <a:t>.</a:t>
            </a:r>
            <a:endParaRPr lang="en-US" sz="20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2.5 – NPV and ARR Advantages and Disadvantages</a:t>
            </a:r>
            <a:endParaRPr lang="en-US" sz="3200" dirty="0"/>
          </a:p>
        </p:txBody>
      </p:sp>
    </p:spTree>
    <p:extLst>
      <p:ext uri="{BB962C8B-B14F-4D97-AF65-F5344CB8AC3E}">
        <p14:creationId xmlns:p14="http://schemas.microsoft.com/office/powerpoint/2010/main" val="976919711"/>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909310"/>
          </a:xfrm>
          <a:prstGeom prst="rect">
            <a:avLst/>
          </a:prstGeom>
        </p:spPr>
        <p:txBody>
          <a:bodyPr wrap="square">
            <a:spAutoFit/>
          </a:bodyPr>
          <a:lstStyle/>
          <a:p>
            <a:pPr>
              <a:buClr>
                <a:srgbClr val="00B050"/>
              </a:buClr>
            </a:pPr>
            <a:r>
              <a:rPr lang="en-US" sz="1750" b="1" dirty="0" smtClean="0"/>
              <a:t>Advantages </a:t>
            </a:r>
            <a:r>
              <a:rPr lang="en-US" sz="1750" b="1" dirty="0"/>
              <a:t>of the </a:t>
            </a:r>
            <a:r>
              <a:rPr lang="en-US" sz="1750" b="1" dirty="0" smtClean="0"/>
              <a:t>ARR </a:t>
            </a:r>
            <a:r>
              <a:rPr lang="en-US" sz="1750" b="1" dirty="0"/>
              <a:t>method</a:t>
            </a:r>
          </a:p>
          <a:p>
            <a:pPr marL="360363" indent="-360363">
              <a:buClr>
                <a:srgbClr val="00B050"/>
              </a:buClr>
              <a:buFont typeface="Wingdings 3" panose="05040102010807070707" pitchFamily="18" charset="2"/>
              <a:buChar char=""/>
            </a:pPr>
            <a:r>
              <a:rPr lang="en-US" sz="1750" dirty="0" smtClean="0"/>
              <a:t>It </a:t>
            </a:r>
            <a:r>
              <a:rPr lang="en-US" sz="1750" dirty="0"/>
              <a:t>is very easy to calculate and simple to understand like pay back period. It considers the total profits or savings over the entire period of economic life of the </a:t>
            </a:r>
            <a:r>
              <a:rPr lang="en-US" sz="1750" dirty="0" smtClean="0"/>
              <a:t>project.</a:t>
            </a:r>
          </a:p>
          <a:p>
            <a:pPr marL="360363" indent="-360363">
              <a:buClr>
                <a:srgbClr val="00B050"/>
              </a:buClr>
              <a:buFont typeface="Wingdings 3" panose="05040102010807070707" pitchFamily="18" charset="2"/>
              <a:buChar char=""/>
            </a:pPr>
            <a:r>
              <a:rPr lang="en-US" sz="1750" dirty="0" smtClean="0"/>
              <a:t>This </a:t>
            </a:r>
            <a:r>
              <a:rPr lang="en-US" sz="1750" dirty="0"/>
              <a:t>method recognizes the concept of net earnings i.e. earnings after tax and depreciation. This is a vital factor in the appraisal of a investment proposal.</a:t>
            </a:r>
          </a:p>
          <a:p>
            <a:pPr marL="360363" indent="-360363">
              <a:buClr>
                <a:srgbClr val="00B050"/>
              </a:buClr>
              <a:buFont typeface="Wingdings 3" panose="05040102010807070707" pitchFamily="18" charset="2"/>
              <a:buChar char=""/>
            </a:pPr>
            <a:r>
              <a:rPr lang="en-US" sz="1750" dirty="0" smtClean="0"/>
              <a:t>This </a:t>
            </a:r>
            <a:r>
              <a:rPr lang="en-US" sz="1750" dirty="0"/>
              <a:t>method gives a clear picture of the profitability of a project.</a:t>
            </a:r>
          </a:p>
          <a:p>
            <a:pPr marL="360363" indent="-360363">
              <a:buClr>
                <a:srgbClr val="00B050"/>
              </a:buClr>
              <a:buFont typeface="Wingdings 3" panose="05040102010807070707" pitchFamily="18" charset="2"/>
              <a:buChar char=""/>
            </a:pPr>
            <a:r>
              <a:rPr lang="en-US" sz="1750" dirty="0" smtClean="0"/>
              <a:t>This </a:t>
            </a:r>
            <a:r>
              <a:rPr lang="en-US" sz="1750" dirty="0"/>
              <a:t>method satisfies the interest of the owners since they are much interested in return on investment.</a:t>
            </a:r>
          </a:p>
          <a:p>
            <a:pPr>
              <a:buClr>
                <a:srgbClr val="00B050"/>
              </a:buClr>
            </a:pPr>
            <a:r>
              <a:rPr lang="en-US" sz="1750" b="1" dirty="0" smtClean="0"/>
              <a:t>Disadvantages of the ARR method</a:t>
            </a:r>
            <a:endParaRPr lang="en-US" sz="1750" b="1" dirty="0"/>
          </a:p>
          <a:p>
            <a:pPr marL="360363" indent="-360363">
              <a:buClr>
                <a:srgbClr val="00B050"/>
              </a:buClr>
              <a:buFont typeface="Wingdings 3" panose="05040102010807070707" pitchFamily="18" charset="2"/>
              <a:buChar char=""/>
            </a:pPr>
            <a:r>
              <a:rPr lang="en-US" sz="1750" dirty="0" smtClean="0"/>
              <a:t>The </a:t>
            </a:r>
            <a:r>
              <a:rPr lang="en-US" sz="1750" dirty="0"/>
              <a:t>results are different if one calculates ROI and others calculate ARR. It creates problem in making decisions.</a:t>
            </a:r>
          </a:p>
          <a:p>
            <a:pPr marL="360363" indent="-360363">
              <a:buClr>
                <a:srgbClr val="00B050"/>
              </a:buClr>
              <a:buFont typeface="Wingdings 3" panose="05040102010807070707" pitchFamily="18" charset="2"/>
              <a:buChar char=""/>
            </a:pPr>
            <a:r>
              <a:rPr lang="en-US" sz="1750" dirty="0" smtClean="0"/>
              <a:t>This </a:t>
            </a:r>
            <a:r>
              <a:rPr lang="en-US" sz="1750" dirty="0"/>
              <a:t>method ignores time factor. The primary weakness of the average return method of selecting alternative uses of funds is that the time value of funds is ignored.</a:t>
            </a:r>
          </a:p>
          <a:p>
            <a:pPr marL="360363" indent="-360363">
              <a:buClr>
                <a:srgbClr val="00B050"/>
              </a:buClr>
              <a:buFont typeface="Wingdings 3" panose="05040102010807070707" pitchFamily="18" charset="2"/>
              <a:buChar char=""/>
            </a:pPr>
            <a:r>
              <a:rPr lang="en-US" sz="1750" dirty="0" smtClean="0"/>
              <a:t>A </a:t>
            </a:r>
            <a:r>
              <a:rPr lang="en-US" sz="1750" dirty="0"/>
              <a:t>fair rate of return can not be determined on the basis of ARR. It is the discretion of the management.</a:t>
            </a:r>
          </a:p>
          <a:p>
            <a:pPr marL="360363" indent="-360363">
              <a:buClr>
                <a:srgbClr val="00B050"/>
              </a:buClr>
              <a:buFont typeface="Wingdings 3" panose="05040102010807070707" pitchFamily="18" charset="2"/>
              <a:buChar char=""/>
            </a:pPr>
            <a:r>
              <a:rPr lang="en-US" sz="1750" dirty="0" smtClean="0"/>
              <a:t>This </a:t>
            </a:r>
            <a:r>
              <a:rPr lang="en-US" sz="1750" dirty="0"/>
              <a:t>method does not consider the external factors which are also affecting the profitability of the project.</a:t>
            </a:r>
          </a:p>
          <a:p>
            <a:pPr marL="360363" indent="-360363">
              <a:buClr>
                <a:srgbClr val="00B050"/>
              </a:buClr>
              <a:buFont typeface="Wingdings 3" panose="05040102010807070707" pitchFamily="18" charset="2"/>
              <a:buChar char=""/>
            </a:pPr>
            <a:r>
              <a:rPr lang="en-US" sz="1750" dirty="0" smtClean="0"/>
              <a:t>This </a:t>
            </a:r>
            <a:r>
              <a:rPr lang="en-US" sz="1750" dirty="0"/>
              <a:t>method cannot be applied in a situation when investment in a project to be made in parts</a:t>
            </a:r>
            <a:r>
              <a:rPr lang="en-US" sz="1750" dirty="0" smtClean="0"/>
              <a:t>.</a:t>
            </a:r>
            <a:endParaRPr lang="en-US" sz="175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2.5 – NPV and ARR Advantages and Disadvantages</a:t>
            </a:r>
            <a:endParaRPr lang="en-US" sz="3200" dirty="0"/>
          </a:p>
        </p:txBody>
      </p:sp>
    </p:spTree>
    <p:extLst>
      <p:ext uri="{BB962C8B-B14F-4D97-AF65-F5344CB8AC3E}">
        <p14:creationId xmlns:p14="http://schemas.microsoft.com/office/powerpoint/2010/main" val="2252883751"/>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1708160"/>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100" b="1" dirty="0" smtClean="0">
                <a:solidFill>
                  <a:srgbClr val="FF0000"/>
                </a:solidFill>
              </a:rPr>
              <a:t>Task 2.13 </a:t>
            </a:r>
            <a:r>
              <a:rPr lang="en-US" sz="2100" dirty="0" smtClean="0">
                <a:solidFill>
                  <a:srgbClr val="FF0000"/>
                </a:solidFill>
              </a:rPr>
              <a:t>– Using the </a:t>
            </a:r>
            <a:r>
              <a:rPr lang="en-US" sz="2100" dirty="0" smtClean="0">
                <a:solidFill>
                  <a:srgbClr val="FF0000"/>
                </a:solidFill>
                <a:hlinkClick r:id="rId7" action="ppaction://hlinkfile"/>
              </a:rPr>
              <a:t>spreadsheet attached</a:t>
            </a:r>
            <a:r>
              <a:rPr lang="en-US" sz="2100" dirty="0" smtClean="0">
                <a:solidFill>
                  <a:srgbClr val="FF0000"/>
                </a:solidFill>
              </a:rPr>
              <a:t>, create a report that includes examples, advantages </a:t>
            </a:r>
            <a:r>
              <a:rPr lang="en-US" sz="2100" dirty="0">
                <a:solidFill>
                  <a:srgbClr val="FF0000"/>
                </a:solidFill>
              </a:rPr>
              <a:t>and disadvantages of each </a:t>
            </a:r>
            <a:r>
              <a:rPr lang="en-US" sz="2100" dirty="0" smtClean="0">
                <a:solidFill>
                  <a:srgbClr val="FF0000"/>
                </a:solidFill>
              </a:rPr>
              <a:t>NPV and ARR. Include </a:t>
            </a:r>
            <a:r>
              <a:rPr lang="en-US" sz="2100" dirty="0">
                <a:solidFill>
                  <a:srgbClr val="FF0000"/>
                </a:solidFill>
              </a:rPr>
              <a:t>the usefulness </a:t>
            </a:r>
            <a:r>
              <a:rPr lang="en-US" sz="2100" dirty="0" smtClean="0">
                <a:solidFill>
                  <a:srgbClr val="FF0000"/>
                </a:solidFill>
              </a:rPr>
              <a:t>of investment </a:t>
            </a:r>
            <a:r>
              <a:rPr lang="en-US" sz="2100" dirty="0">
                <a:solidFill>
                  <a:srgbClr val="FF0000"/>
                </a:solidFill>
              </a:rPr>
              <a:t>appraisal methods and data.</a:t>
            </a:r>
            <a:endParaRPr lang="en-GB" sz="2100" dirty="0">
              <a:solidFill>
                <a:srgbClr val="FF0000"/>
              </a:solidFill>
            </a:endParaRPr>
          </a:p>
          <a:p>
            <a:pPr marL="360363" indent="-360363">
              <a:buClr>
                <a:srgbClr val="00B050"/>
              </a:buClr>
              <a:buFont typeface="Wingdings 3" panose="05040102010807070707" pitchFamily="18" charset="2"/>
              <a:buChar char=""/>
            </a:pPr>
            <a:endParaRPr lang="en-GB" sz="21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2.5 – How to Use Investment Appraisal</a:t>
            </a:r>
            <a:endParaRPr lang="en-US" sz="4000" dirty="0"/>
          </a:p>
        </p:txBody>
      </p:sp>
      <p:pic>
        <p:nvPicPr>
          <p:cNvPr id="4" name="2.13 - Calculating AR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869246" y="3068961"/>
            <a:ext cx="3946110" cy="3156888"/>
          </a:xfrm>
          <a:prstGeom prst="rect">
            <a:avLst/>
          </a:prstGeom>
        </p:spPr>
      </p:pic>
      <p:pic>
        <p:nvPicPr>
          <p:cNvPr id="5" name="2.13 - Calculating NP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323527" y="3068961"/>
            <a:ext cx="4209183" cy="3156887"/>
          </a:xfrm>
          <a:prstGeom prst="rect">
            <a:avLst/>
          </a:prstGeom>
        </p:spPr>
      </p:pic>
      <p:sp>
        <p:nvSpPr>
          <p:cNvPr id="6" name="TextBox 5">
            <a:hlinkClick r:id="rId10" action="ppaction://hlinkfile"/>
          </p:cNvPr>
          <p:cNvSpPr txBox="1"/>
          <p:nvPr/>
        </p:nvSpPr>
        <p:spPr>
          <a:xfrm>
            <a:off x="1563407" y="6300028"/>
            <a:ext cx="1249060" cy="369332"/>
          </a:xfrm>
          <a:prstGeom prst="rect">
            <a:avLst/>
          </a:prstGeom>
          <a:noFill/>
        </p:spPr>
        <p:txBody>
          <a:bodyPr wrap="none" rtlCol="0">
            <a:spAutoFit/>
          </a:bodyPr>
          <a:lstStyle/>
          <a:p>
            <a:r>
              <a:rPr lang="en-IE" dirty="0" smtClean="0"/>
              <a:t>Click Here</a:t>
            </a:r>
            <a:endParaRPr lang="en-GB" dirty="0"/>
          </a:p>
        </p:txBody>
      </p:sp>
      <p:sp>
        <p:nvSpPr>
          <p:cNvPr id="9" name="TextBox 8">
            <a:hlinkClick r:id="rId11" action="ppaction://hlinkfile"/>
          </p:cNvPr>
          <p:cNvSpPr txBox="1"/>
          <p:nvPr/>
        </p:nvSpPr>
        <p:spPr>
          <a:xfrm>
            <a:off x="6429188" y="6300028"/>
            <a:ext cx="1249060" cy="369332"/>
          </a:xfrm>
          <a:prstGeom prst="rect">
            <a:avLst/>
          </a:prstGeom>
          <a:noFill/>
        </p:spPr>
        <p:txBody>
          <a:bodyPr wrap="none" rtlCol="0">
            <a:spAutoFit/>
          </a:bodyPr>
          <a:lstStyle/>
          <a:p>
            <a:r>
              <a:rPr lang="en-IE" dirty="0" smtClean="0"/>
              <a:t>Click Here</a:t>
            </a:r>
            <a:endParaRPr lang="en-GB" dirty="0"/>
          </a:p>
        </p:txBody>
      </p:sp>
    </p:spTree>
    <p:extLst>
      <p:ext uri="{BB962C8B-B14F-4D97-AF65-F5344CB8AC3E}">
        <p14:creationId xmlns:p14="http://schemas.microsoft.com/office/powerpoint/2010/main" val="286232593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09200"/>
          </a:xfrm>
          <a:prstGeom prst="rect">
            <a:avLst/>
          </a:prstGeom>
        </p:spPr>
        <p:txBody>
          <a:bodyPr wrap="square">
            <a:spAutoFit/>
          </a:bodyPr>
          <a:lstStyle/>
          <a:p>
            <a:pPr algn="ctr">
              <a:spcAft>
                <a:spcPts val="600"/>
              </a:spcAft>
              <a:tabLst>
                <a:tab pos="8348663" algn="r"/>
              </a:tabLst>
            </a:pPr>
            <a:r>
              <a:rPr lang="en-US" sz="1660" b="1" dirty="0">
                <a:solidFill>
                  <a:srgbClr val="FF0000"/>
                </a:solidFill>
              </a:rPr>
              <a:t>Wattam Grove</a:t>
            </a:r>
          </a:p>
          <a:p>
            <a:pPr>
              <a:spcAft>
                <a:spcPts val="600"/>
              </a:spcAft>
              <a:tabLst>
                <a:tab pos="8348663" algn="r"/>
              </a:tabLst>
            </a:pPr>
            <a:r>
              <a:rPr lang="en-US" sz="1660" b="1" dirty="0">
                <a:solidFill>
                  <a:srgbClr val="FF0000"/>
                </a:solidFill>
              </a:rPr>
              <a:t>The business</a:t>
            </a:r>
          </a:p>
          <a:p>
            <a:pPr>
              <a:spcAft>
                <a:spcPts val="600"/>
              </a:spcAft>
              <a:tabLst>
                <a:tab pos="8348663" algn="r"/>
              </a:tabLst>
            </a:pPr>
            <a:r>
              <a:rPr lang="en-US" sz="1660" dirty="0">
                <a:solidFill>
                  <a:srgbClr val="FF0000"/>
                </a:solidFill>
              </a:rPr>
              <a:t>Wattam Grove is a traditional fruit farm occupying 45 acres of land on the Devon/Cornwall border. The farm is located approximately five miles from the coast. Brothers, Eric and Percy Wattam, now in their early forties, inherited the farm from their father in 2007.</a:t>
            </a:r>
          </a:p>
          <a:p>
            <a:pPr>
              <a:spcAft>
                <a:spcPts val="600"/>
              </a:spcAft>
              <a:tabLst>
                <a:tab pos="8348663" algn="r"/>
              </a:tabLst>
            </a:pPr>
            <a:r>
              <a:rPr lang="en-US" sz="1660" dirty="0">
                <a:solidFill>
                  <a:srgbClr val="FF0000"/>
                </a:solidFill>
              </a:rPr>
              <a:t>Wattam Grove produces soft fruit. Raspberries, grown under glass, are Wattam Grove’s main crop. Smaller quantities of other soft fruits such as blackcurrants, strawberries and blueberries are grown in </a:t>
            </a:r>
            <a:r>
              <a:rPr lang="en-US" sz="1660" dirty="0" err="1">
                <a:solidFill>
                  <a:srgbClr val="FF0000"/>
                </a:solidFill>
              </a:rPr>
              <a:t>polytunnels</a:t>
            </a:r>
            <a:r>
              <a:rPr lang="en-US" sz="1660" dirty="0">
                <a:solidFill>
                  <a:srgbClr val="FF0000"/>
                </a:solidFill>
              </a:rPr>
              <a:t>. Blackberries and gooseberries, which do not need protecting from the elements, are also grown on the farm. All of Wattam Grove’s produce is sold to a fruit marketing company, </a:t>
            </a:r>
            <a:r>
              <a:rPr lang="en-US" sz="1660" dirty="0" err="1">
                <a:solidFill>
                  <a:srgbClr val="FF0000"/>
                </a:solidFill>
              </a:rPr>
              <a:t>Fruitex</a:t>
            </a:r>
            <a:r>
              <a:rPr lang="en-US" sz="1660" dirty="0">
                <a:solidFill>
                  <a:srgbClr val="FF0000"/>
                </a:solidFill>
              </a:rPr>
              <a:t> Ltd, a leading supplier of fruit to the UK’s supermarket industry. Wattam Grove does not sell fruit directly to the public.</a:t>
            </a:r>
          </a:p>
          <a:p>
            <a:pPr>
              <a:spcAft>
                <a:spcPts val="600"/>
              </a:spcAft>
              <a:tabLst>
                <a:tab pos="8348663" algn="r"/>
              </a:tabLst>
            </a:pPr>
            <a:r>
              <a:rPr lang="en-US" sz="1660" dirty="0">
                <a:solidFill>
                  <a:srgbClr val="FF0000"/>
                </a:solidFill>
              </a:rPr>
              <a:t>Four farm </a:t>
            </a:r>
            <a:r>
              <a:rPr lang="en-US" sz="1660" dirty="0" err="1">
                <a:solidFill>
                  <a:srgbClr val="FF0000"/>
                </a:solidFill>
              </a:rPr>
              <a:t>labourers</a:t>
            </a:r>
            <a:r>
              <a:rPr lang="en-US" sz="1660" dirty="0">
                <a:solidFill>
                  <a:srgbClr val="FF0000"/>
                </a:solidFill>
              </a:rPr>
              <a:t> are employed on permanent contracts to look after the soft fruits throughout the year. From May to October, the six months of peak yield, Wattam Grove also hires 22 temporary, low paid workers to help with the soft fruit harvest. The harvesting of soft fruit is very labour intensive because each berry must be picked by hand. The temporary workers, usually a combination of students and migrant </a:t>
            </a:r>
            <a:r>
              <a:rPr lang="en-US" sz="1660" dirty="0" err="1">
                <a:solidFill>
                  <a:srgbClr val="FF0000"/>
                </a:solidFill>
              </a:rPr>
              <a:t>labourers</a:t>
            </a:r>
            <a:r>
              <a:rPr lang="en-US" sz="1660" dirty="0">
                <a:solidFill>
                  <a:srgbClr val="FF0000"/>
                </a:solidFill>
              </a:rPr>
              <a:t>, are required to undertake the backbreaking work of picking the crop and sorting out the good fruit from the waste. The berries are then run through a fruit grading machine, packaged and placed into cold storage ready for the daily arrival of one of </a:t>
            </a:r>
            <a:r>
              <a:rPr lang="en-US" sz="1660" dirty="0" err="1">
                <a:solidFill>
                  <a:srgbClr val="FF0000"/>
                </a:solidFill>
              </a:rPr>
              <a:t>Fruitex</a:t>
            </a:r>
            <a:r>
              <a:rPr lang="en-US" sz="1660" dirty="0">
                <a:solidFill>
                  <a:srgbClr val="FF0000"/>
                </a:solidFill>
              </a:rPr>
              <a:t> </a:t>
            </a:r>
            <a:r>
              <a:rPr lang="en-US" sz="1660" dirty="0" err="1">
                <a:solidFill>
                  <a:srgbClr val="FF0000"/>
                </a:solidFill>
              </a:rPr>
              <a:t>Ltd’s</a:t>
            </a:r>
            <a:r>
              <a:rPr lang="en-US" sz="1660" dirty="0">
                <a:solidFill>
                  <a:srgbClr val="FF0000"/>
                </a:solidFill>
              </a:rPr>
              <a:t> refrigerated lorries.</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3634657286"/>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579989"/>
          </a:xfrm>
          <a:prstGeom prst="rect">
            <a:avLst/>
          </a:prstGeom>
        </p:spPr>
        <p:txBody>
          <a:bodyPr wrap="square">
            <a:spAutoFit/>
          </a:bodyPr>
          <a:lstStyle/>
          <a:p>
            <a:pPr algn="ctr">
              <a:spcAft>
                <a:spcPts val="600"/>
              </a:spcAft>
              <a:tabLst>
                <a:tab pos="8348663" algn="r"/>
              </a:tabLst>
            </a:pPr>
            <a:r>
              <a:rPr lang="en-US" sz="1870" b="1" dirty="0">
                <a:solidFill>
                  <a:srgbClr val="FF0000"/>
                </a:solidFill>
              </a:rPr>
              <a:t>Wattam Grove</a:t>
            </a:r>
          </a:p>
          <a:p>
            <a:pPr>
              <a:spcAft>
                <a:spcPts val="600"/>
              </a:spcAft>
              <a:tabLst>
                <a:tab pos="8348663" algn="r"/>
              </a:tabLst>
            </a:pPr>
            <a:r>
              <a:rPr lang="en-US" sz="1870" b="1" dirty="0">
                <a:solidFill>
                  <a:srgbClr val="FF0000"/>
                </a:solidFill>
              </a:rPr>
              <a:t>The business</a:t>
            </a:r>
          </a:p>
          <a:p>
            <a:pPr>
              <a:spcAft>
                <a:spcPts val="600"/>
              </a:spcAft>
              <a:tabLst>
                <a:tab pos="8348663" algn="r"/>
              </a:tabLst>
            </a:pPr>
            <a:r>
              <a:rPr lang="en-US" sz="1870" dirty="0">
                <a:solidFill>
                  <a:srgbClr val="FF0000"/>
                </a:solidFill>
              </a:rPr>
              <a:t>All of the farm </a:t>
            </a:r>
            <a:r>
              <a:rPr lang="en-US" sz="1870" dirty="0" err="1">
                <a:solidFill>
                  <a:srgbClr val="FF0000"/>
                </a:solidFill>
              </a:rPr>
              <a:t>labourers</a:t>
            </a:r>
            <a:r>
              <a:rPr lang="en-US" sz="1870" dirty="0">
                <a:solidFill>
                  <a:srgbClr val="FF0000"/>
                </a:solidFill>
              </a:rPr>
              <a:t>, be they permanent or temporary, are recruited and managed directly by Eric. Eric has an autocratic leadership style and likes to keep tight control of the workforce. He makes day to day decisions about the soft fruit production without consulting the farm </a:t>
            </a:r>
            <a:r>
              <a:rPr lang="en-US" sz="1870" dirty="0" err="1">
                <a:solidFill>
                  <a:srgbClr val="FF0000"/>
                </a:solidFill>
              </a:rPr>
              <a:t>labourers</a:t>
            </a:r>
            <a:r>
              <a:rPr lang="en-US" sz="1870" dirty="0">
                <a:solidFill>
                  <a:srgbClr val="FF0000"/>
                </a:solidFill>
              </a:rPr>
              <a:t>.</a:t>
            </a:r>
          </a:p>
          <a:p>
            <a:pPr>
              <a:spcAft>
                <a:spcPts val="600"/>
              </a:spcAft>
              <a:tabLst>
                <a:tab pos="8348663" algn="r"/>
              </a:tabLst>
            </a:pPr>
            <a:r>
              <a:rPr lang="en-US" sz="1870" dirty="0">
                <a:solidFill>
                  <a:srgbClr val="FF0000"/>
                </a:solidFill>
              </a:rPr>
              <a:t>Percy is a planner and an organiser. He is good with numbers and is in charge of the financial and administrative aspects of running the farm. Percy is all too aware that the farm needs to financially support not only himself and his brother but their families as well. Percy is married to Pat, a part-time school cook. They have one daughter who currently attends the local junior school. Eric is married to Marie, who is currently unemployed. They have twin sons aged 17, both of whom hope to go to university next year.</a:t>
            </a:r>
          </a:p>
          <a:p>
            <a:pPr>
              <a:spcAft>
                <a:spcPts val="600"/>
              </a:spcAft>
              <a:tabLst>
                <a:tab pos="8348663" algn="r"/>
              </a:tabLst>
            </a:pPr>
            <a:r>
              <a:rPr lang="en-US" sz="1870" dirty="0">
                <a:solidFill>
                  <a:srgbClr val="FF0000"/>
                </a:solidFill>
              </a:rPr>
              <a:t>Eric and Percy have a strong sense of social responsibility and are keen to forge good relationships with the local community. While both brothers agree that making sufficient profit, by necessity, has to be the main aim of the business this should not be to the detriment of their relationship with the local community.</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170757072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309146"/>
          </a:xfrm>
          <a:prstGeom prst="rect">
            <a:avLst/>
          </a:prstGeom>
        </p:spPr>
        <p:txBody>
          <a:bodyPr wrap="square">
            <a:spAutoFit/>
          </a:bodyPr>
          <a:lstStyle/>
          <a:p>
            <a:pPr>
              <a:spcAft>
                <a:spcPts val="600"/>
              </a:spcAft>
              <a:tabLst>
                <a:tab pos="8348663" algn="r"/>
              </a:tabLst>
            </a:pPr>
            <a:r>
              <a:rPr lang="en-US" b="1" dirty="0">
                <a:solidFill>
                  <a:srgbClr val="FF0000"/>
                </a:solidFill>
              </a:rPr>
              <a:t>The problem</a:t>
            </a:r>
          </a:p>
          <a:p>
            <a:pPr>
              <a:spcAft>
                <a:spcPts val="600"/>
              </a:spcAft>
              <a:tabLst>
                <a:tab pos="8348663" algn="r"/>
              </a:tabLst>
            </a:pPr>
            <a:r>
              <a:rPr lang="en-US" dirty="0">
                <a:solidFill>
                  <a:srgbClr val="FF0000"/>
                </a:solidFill>
              </a:rPr>
              <a:t>In the nine years Eric and Percy have been running the farm, the returns have been extremely variable. In 2008 and 2014 bumper harvests saw annual profits in excess of £300 000. In 2010 profit was minimal due to poor weather conditions at the beginning of that year. In 2011 a mite infestation of the raspberry canes led to a significant trading loss. Eric and Percy both feel that the business is too dependent on variables outside of their control.</a:t>
            </a:r>
          </a:p>
          <a:p>
            <a:pPr>
              <a:spcAft>
                <a:spcPts val="600"/>
              </a:spcAft>
              <a:tabLst>
                <a:tab pos="8348663" algn="r"/>
              </a:tabLst>
            </a:pPr>
            <a:r>
              <a:rPr lang="en-US" dirty="0">
                <a:solidFill>
                  <a:srgbClr val="FF0000"/>
                </a:solidFill>
              </a:rPr>
              <a:t>Furthermore, the market for fruit has changed considerably over the last decade. Fruit farms have lost a significant amount of market power due to the dominance of supermarkets and the increase in imported fruit from around the world. Wattam Grove can no longer control the selling price of the fruit it grows, further threatening the farm’s net profit and gross profit margins. Eric and Percy have tried their best to compensate for this lack of market power by minimising costs and increasing output. However, this constant struggle is having a negative impact on their work-life balance and on their families.</a:t>
            </a:r>
          </a:p>
          <a:p>
            <a:pPr>
              <a:spcAft>
                <a:spcPts val="600"/>
              </a:spcAft>
              <a:tabLst>
                <a:tab pos="8348663" algn="r"/>
              </a:tabLst>
            </a:pPr>
            <a:r>
              <a:rPr lang="en-US" dirty="0">
                <a:solidFill>
                  <a:srgbClr val="FF0000"/>
                </a:solidFill>
              </a:rPr>
              <a:t>Supporting their families solely by the growing of fruit no longer appears to be an option. Despite being naturally risk averse, Eric and Percy agree that the farm must pursue a strategy of diversification if it is to survive.</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1928910860"/>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86199"/>
          </a:xfrm>
          <a:prstGeom prst="rect">
            <a:avLst/>
          </a:prstGeom>
        </p:spPr>
        <p:txBody>
          <a:bodyPr wrap="square">
            <a:spAutoFit/>
          </a:bodyPr>
          <a:lstStyle/>
          <a:p>
            <a:pPr>
              <a:spcAft>
                <a:spcPts val="600"/>
              </a:spcAft>
              <a:tabLst>
                <a:tab pos="8348663" algn="r"/>
              </a:tabLst>
            </a:pPr>
            <a:r>
              <a:rPr lang="en-US" sz="1600" b="1" dirty="0">
                <a:solidFill>
                  <a:srgbClr val="FF0000"/>
                </a:solidFill>
              </a:rPr>
              <a:t>The options</a:t>
            </a:r>
          </a:p>
          <a:p>
            <a:pPr>
              <a:spcAft>
                <a:spcPts val="600"/>
              </a:spcAft>
              <a:tabLst>
                <a:tab pos="8348663" algn="r"/>
              </a:tabLst>
            </a:pPr>
            <a:r>
              <a:rPr lang="en-US" sz="1600" dirty="0">
                <a:solidFill>
                  <a:srgbClr val="FF0000"/>
                </a:solidFill>
              </a:rPr>
              <a:t>Eric and Percy are currently investigating three diversification options for Wattam Grove. They fully intend to discuss these options with their respective families before coming to an agreed final decision.</a:t>
            </a:r>
          </a:p>
          <a:p>
            <a:pPr>
              <a:spcAft>
                <a:spcPts val="600"/>
              </a:spcAft>
              <a:tabLst>
                <a:tab pos="8348663" algn="r"/>
              </a:tabLst>
            </a:pPr>
            <a:r>
              <a:rPr lang="en-US" sz="1600" b="1" dirty="0">
                <a:solidFill>
                  <a:srgbClr val="FF0000"/>
                </a:solidFill>
              </a:rPr>
              <a:t>Option 1 – Jam and preserves</a:t>
            </a:r>
          </a:p>
          <a:p>
            <a:pPr>
              <a:spcAft>
                <a:spcPts val="600"/>
              </a:spcAft>
              <a:tabLst>
                <a:tab pos="8348663" algn="r"/>
              </a:tabLst>
            </a:pPr>
            <a:r>
              <a:rPr lang="en-US" sz="1600" dirty="0">
                <a:solidFill>
                  <a:srgbClr val="FF0000"/>
                </a:solidFill>
              </a:rPr>
              <a:t>Wattam Grove could make and sell its own range of </a:t>
            </a:r>
            <a:r>
              <a:rPr lang="en-US" sz="1600" dirty="0" err="1">
                <a:solidFill>
                  <a:srgbClr val="FF0000"/>
                </a:solidFill>
              </a:rPr>
              <a:t>speciality</a:t>
            </a:r>
            <a:r>
              <a:rPr lang="en-US" sz="1600" dirty="0">
                <a:solidFill>
                  <a:srgbClr val="FF0000"/>
                </a:solidFill>
              </a:rPr>
              <a:t> jams and preserves. Pat has some excellent recipes, given to her when she did her catering course, which could be used to set up the initial product range. Where possible, fruit grown on the farm would be used.</a:t>
            </a:r>
          </a:p>
          <a:p>
            <a:pPr>
              <a:spcAft>
                <a:spcPts val="600"/>
              </a:spcAft>
              <a:tabLst>
                <a:tab pos="8348663" algn="r"/>
              </a:tabLst>
            </a:pPr>
            <a:r>
              <a:rPr lang="en-US" sz="1600" dirty="0">
                <a:solidFill>
                  <a:srgbClr val="FF0000"/>
                </a:solidFill>
              </a:rPr>
              <a:t>Wattam Grove would make the jam and preserves in batches of 500 jars. Two of the farm’s </a:t>
            </a:r>
            <a:r>
              <a:rPr lang="en-US" sz="1600" dirty="0" err="1">
                <a:solidFill>
                  <a:srgbClr val="FF0000"/>
                </a:solidFill>
              </a:rPr>
              <a:t>underutilised</a:t>
            </a:r>
            <a:r>
              <a:rPr lang="en-US" sz="1600" dirty="0">
                <a:solidFill>
                  <a:srgbClr val="FF0000"/>
                </a:solidFill>
              </a:rPr>
              <a:t> barns would be converted into a production unit large enough to house the required cooking, cooling and packaging equipment. Hygiene certificates would need to be obtained. Initially, the farm would recruit one full-time and two part-time catering employees. It is hoped that in the future opening a café on the farm, which would </a:t>
            </a:r>
            <a:r>
              <a:rPr lang="en-US" sz="1600" dirty="0" err="1">
                <a:solidFill>
                  <a:srgbClr val="FF0000"/>
                </a:solidFill>
              </a:rPr>
              <a:t>specialise</a:t>
            </a:r>
            <a:r>
              <a:rPr lang="en-US" sz="1600" dirty="0">
                <a:solidFill>
                  <a:srgbClr val="FF0000"/>
                </a:solidFill>
              </a:rPr>
              <a:t> in the sale of cream teas using the farm’s own brand of jam and preserves, may be an additional revenue stream.</a:t>
            </a:r>
          </a:p>
          <a:p>
            <a:pPr>
              <a:spcAft>
                <a:spcPts val="600"/>
              </a:spcAft>
              <a:tabLst>
                <a:tab pos="8348663" algn="r"/>
              </a:tabLst>
            </a:pPr>
            <a:r>
              <a:rPr lang="en-US" sz="1600" dirty="0">
                <a:solidFill>
                  <a:srgbClr val="FF0000"/>
                </a:solidFill>
              </a:rPr>
              <a:t>The capital budget spend of converting the barns is estimated to be in the region of £300 000. This option would use up all of Wattam Grove’s retained profits. Furthermore, there would be additional revenue expenditure each year to cover the wages of the catering employees.</a:t>
            </a:r>
          </a:p>
          <a:p>
            <a:pPr>
              <a:spcAft>
                <a:spcPts val="600"/>
              </a:spcAft>
              <a:tabLst>
                <a:tab pos="8348663" algn="r"/>
              </a:tabLst>
            </a:pPr>
            <a:r>
              <a:rPr lang="en-US" sz="1600" dirty="0">
                <a:solidFill>
                  <a:srgbClr val="FF0000"/>
                </a:solidFill>
              </a:rPr>
              <a:t>Capital investment appraisal suggests a payback period of approximately five years, with an ARR of 16%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2992623830"/>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940088"/>
          </a:xfrm>
          <a:prstGeom prst="rect">
            <a:avLst/>
          </a:prstGeom>
        </p:spPr>
        <p:txBody>
          <a:bodyPr wrap="square">
            <a:spAutoFit/>
          </a:bodyPr>
          <a:lstStyle/>
          <a:p>
            <a:pPr>
              <a:spcAft>
                <a:spcPts val="600"/>
              </a:spcAft>
              <a:tabLst>
                <a:tab pos="8348663" algn="r"/>
              </a:tabLst>
            </a:pPr>
            <a:r>
              <a:rPr lang="en-US" sz="1740" b="1" dirty="0">
                <a:solidFill>
                  <a:srgbClr val="FF0000"/>
                </a:solidFill>
              </a:rPr>
              <a:t>Option 2 – Camping and caravan site</a:t>
            </a:r>
          </a:p>
          <a:p>
            <a:pPr>
              <a:spcAft>
                <a:spcPts val="600"/>
              </a:spcAft>
              <a:tabLst>
                <a:tab pos="8348663" algn="r"/>
              </a:tabLst>
            </a:pPr>
            <a:r>
              <a:rPr lang="en-US" sz="1740" dirty="0">
                <a:solidFill>
                  <a:srgbClr val="FF0000"/>
                </a:solidFill>
              </a:rPr>
              <a:t>Wattam Grove could purchase </a:t>
            </a:r>
            <a:r>
              <a:rPr lang="en-US" sz="1740" dirty="0" err="1">
                <a:solidFill>
                  <a:srgbClr val="FF0000"/>
                </a:solidFill>
              </a:rPr>
              <a:t>neighbouring</a:t>
            </a:r>
            <a:r>
              <a:rPr lang="en-US" sz="1740" dirty="0">
                <a:solidFill>
                  <a:srgbClr val="FF0000"/>
                </a:solidFill>
              </a:rPr>
              <a:t> farmland and convert its use to a camping and caravan site. Suitable land is currently for sale at a cost of £18 000 per acre. Wattam Grove would purchase 10 acres of land, sufficient for 180 pitches. Percy expects the camping and caravan site to operate at close to full capacity, especially during the summer months.</a:t>
            </a:r>
          </a:p>
          <a:p>
            <a:pPr>
              <a:spcAft>
                <a:spcPts val="600"/>
              </a:spcAft>
              <a:tabLst>
                <a:tab pos="8348663" algn="r"/>
              </a:tabLst>
            </a:pPr>
            <a:r>
              <a:rPr lang="en-US" sz="1740" dirty="0">
                <a:solidFill>
                  <a:srgbClr val="FF0000"/>
                </a:solidFill>
              </a:rPr>
              <a:t>Planning permission for a change of land use and a site </a:t>
            </a:r>
            <a:r>
              <a:rPr lang="en-US" sz="1740" dirty="0" err="1">
                <a:solidFill>
                  <a:srgbClr val="FF0000"/>
                </a:solidFill>
              </a:rPr>
              <a:t>licence</a:t>
            </a:r>
            <a:r>
              <a:rPr lang="en-US" sz="1740" dirty="0">
                <a:solidFill>
                  <a:srgbClr val="FF0000"/>
                </a:solidFill>
              </a:rPr>
              <a:t> allowing the site to operate 11 months of the year would need to be obtained from the local authority. Mains water, electric hook-ups and sewage disposal would need to be installed on the site. In addition, LPG gas would be made available from a bulk tank. Toilet and washing facilities would also need to be built. Initially, Eric and Percy would like to run the camping and caravan site themselves. However, they do realise that in time a site manager may be required.</a:t>
            </a:r>
          </a:p>
          <a:p>
            <a:pPr>
              <a:spcAft>
                <a:spcPts val="600"/>
              </a:spcAft>
              <a:tabLst>
                <a:tab pos="8348663" algn="r"/>
              </a:tabLst>
            </a:pPr>
            <a:r>
              <a:rPr lang="en-US" sz="1740" dirty="0">
                <a:solidFill>
                  <a:srgbClr val="FF0000"/>
                </a:solidFill>
              </a:rPr>
              <a:t>In addition to the cost of the land, Percy estimates that another £400 000 would be needed to obtain the necessary planning permission and </a:t>
            </a:r>
            <a:r>
              <a:rPr lang="en-US" sz="1740" dirty="0" err="1">
                <a:solidFill>
                  <a:srgbClr val="FF0000"/>
                </a:solidFill>
              </a:rPr>
              <a:t>licence</a:t>
            </a:r>
            <a:r>
              <a:rPr lang="en-US" sz="1740" dirty="0">
                <a:solidFill>
                  <a:srgbClr val="FF0000"/>
                </a:solidFill>
              </a:rPr>
              <a:t> and to install the facilities. In addition to using all of Wattam Grove’s retained profits, the business would need to obtain external finance in the region of £280 000 to help fund this option.</a:t>
            </a:r>
          </a:p>
          <a:p>
            <a:pPr>
              <a:spcAft>
                <a:spcPts val="600"/>
              </a:spcAft>
              <a:tabLst>
                <a:tab pos="8348663" algn="r"/>
              </a:tabLst>
            </a:pPr>
            <a:r>
              <a:rPr lang="en-US" sz="1740" dirty="0">
                <a:solidFill>
                  <a:srgbClr val="FF0000"/>
                </a:solidFill>
              </a:rPr>
              <a:t>Capital investment appraisal suggests a payback period of approximately three years, with an ARR of 28%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36324585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03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Option 3 – Paintballing</a:t>
            </a:r>
          </a:p>
          <a:p>
            <a:pPr>
              <a:spcAft>
                <a:spcPts val="600"/>
              </a:spcAft>
              <a:tabLst>
                <a:tab pos="8348663" algn="r"/>
              </a:tabLst>
            </a:pPr>
            <a:r>
              <a:rPr lang="en-US" sz="1600" dirty="0">
                <a:solidFill>
                  <a:srgbClr val="FF0000"/>
                </a:solidFill>
              </a:rPr>
              <a:t>Wattam Grove could purchase three acres of </a:t>
            </a:r>
            <a:r>
              <a:rPr lang="en-US" sz="1600" dirty="0" err="1">
                <a:solidFill>
                  <a:srgbClr val="FF0000"/>
                </a:solidFill>
              </a:rPr>
              <a:t>neighbouring</a:t>
            </a:r>
            <a:r>
              <a:rPr lang="en-US" sz="1600" dirty="0">
                <a:solidFill>
                  <a:srgbClr val="FF0000"/>
                </a:solidFill>
              </a:rPr>
              <a:t> farmland and turn it into a paintballing arena. Eric </a:t>
            </a:r>
            <a:r>
              <a:rPr lang="en-US" sz="1600" dirty="0" err="1">
                <a:solidFill>
                  <a:srgbClr val="FF0000"/>
                </a:solidFill>
              </a:rPr>
              <a:t>favours</a:t>
            </a:r>
            <a:r>
              <a:rPr lang="en-US" sz="1600" dirty="0">
                <a:solidFill>
                  <a:srgbClr val="FF0000"/>
                </a:solidFill>
              </a:rPr>
              <a:t> this option as he is a keen </a:t>
            </a:r>
            <a:r>
              <a:rPr lang="en-US" sz="1600" dirty="0" err="1">
                <a:solidFill>
                  <a:srgbClr val="FF0000"/>
                </a:solidFill>
              </a:rPr>
              <a:t>paintballer</a:t>
            </a:r>
            <a:r>
              <a:rPr lang="en-US" sz="1600" dirty="0">
                <a:solidFill>
                  <a:srgbClr val="FF0000"/>
                </a:solidFill>
              </a:rPr>
              <a:t>. This option would provide all year round leisure facilities for the local community. Initially, Wattam Grove would offer four gaming zones – two for scenario games and two for speedball. The farm would recruit two full-time and four part-time paintball employees in order to ensure that the operation is run safely.</a:t>
            </a:r>
          </a:p>
          <a:p>
            <a:pPr>
              <a:spcAft>
                <a:spcPts val="600"/>
              </a:spcAft>
              <a:tabLst>
                <a:tab pos="8348663" algn="r"/>
              </a:tabLst>
            </a:pPr>
            <a:r>
              <a:rPr lang="en-US" sz="1600" dirty="0">
                <a:solidFill>
                  <a:srgbClr val="FF0000"/>
                </a:solidFill>
              </a:rPr>
              <a:t>Planning permission for a change of land use would need to be obtained from the local authority. In addition, a firearms </a:t>
            </a:r>
            <a:r>
              <a:rPr lang="en-US" sz="1600" dirty="0" err="1">
                <a:solidFill>
                  <a:srgbClr val="FF0000"/>
                </a:solidFill>
              </a:rPr>
              <a:t>licence</a:t>
            </a:r>
            <a:r>
              <a:rPr lang="en-US" sz="1600" dirty="0">
                <a:solidFill>
                  <a:srgbClr val="FF0000"/>
                </a:solidFill>
              </a:rPr>
              <a:t> would need to be obtained from the local police. Toilet, parking and office facilities would also need to be provided.</a:t>
            </a:r>
          </a:p>
          <a:p>
            <a:pPr>
              <a:spcAft>
                <a:spcPts val="600"/>
              </a:spcAft>
              <a:tabLst>
                <a:tab pos="8348663" algn="r"/>
              </a:tabLst>
            </a:pPr>
            <a:r>
              <a:rPr lang="en-US" sz="1600" dirty="0">
                <a:solidFill>
                  <a:srgbClr val="FF0000"/>
                </a:solidFill>
              </a:rPr>
              <a:t>Eric thinks that, with suitable marketing, the paintballing arena could attract corporate team building events, stag parties and group events. He hopes that in the future he may be able to showcase his paintball skills by offering one-to-one coaching to customers for an additional charge.</a:t>
            </a:r>
          </a:p>
          <a:p>
            <a:pPr>
              <a:spcAft>
                <a:spcPts val="600"/>
              </a:spcAft>
              <a:tabLst>
                <a:tab pos="8348663" algn="r"/>
              </a:tabLst>
            </a:pPr>
            <a:r>
              <a:rPr lang="en-US" sz="1600" dirty="0">
                <a:solidFill>
                  <a:srgbClr val="FF0000"/>
                </a:solidFill>
              </a:rPr>
              <a:t>At a cost of £54 000 for the land, estimated costs of £150 000 to provide the facilities and equipment (including the cost of planning permission and </a:t>
            </a:r>
            <a:r>
              <a:rPr lang="en-US" sz="1600" dirty="0" err="1">
                <a:solidFill>
                  <a:srgbClr val="FF0000"/>
                </a:solidFill>
              </a:rPr>
              <a:t>licences</a:t>
            </a:r>
            <a:r>
              <a:rPr lang="en-US" sz="1600" dirty="0">
                <a:solidFill>
                  <a:srgbClr val="FF0000"/>
                </a:solidFill>
              </a:rPr>
              <a:t>) and £20 000 for marketing, the capital budget spend on this option would be in the region of £224 000. This option could be funded entirely from retained profits. There would, however, also be additional revenue expenditure each year to cover the wages of the paintball employees.</a:t>
            </a:r>
          </a:p>
          <a:p>
            <a:pPr>
              <a:spcAft>
                <a:spcPts val="600"/>
              </a:spcAft>
              <a:tabLst>
                <a:tab pos="8348663" algn="r"/>
              </a:tabLst>
            </a:pPr>
            <a:r>
              <a:rPr lang="en-US" sz="1600" dirty="0">
                <a:solidFill>
                  <a:srgbClr val="FF0000"/>
                </a:solidFill>
              </a:rPr>
              <a:t>Capital investment appraisal suggests a payback period of approximately four years, with an ARR of 20% over the first seven years of trading.</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1081548705"/>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47700"/>
          </a:xfrm>
          <a:prstGeom prst="rect">
            <a:avLst/>
          </a:prstGeom>
        </p:spPr>
        <p:txBody>
          <a:bodyPr wrap="square">
            <a:spAutoFit/>
          </a:bodyPr>
          <a:lstStyle/>
          <a:p>
            <a:pPr>
              <a:spcAft>
                <a:spcPts val="600"/>
              </a:spcAft>
              <a:tabLst>
                <a:tab pos="8348663" algn="r"/>
              </a:tabLst>
            </a:pPr>
            <a:r>
              <a:rPr lang="en-US" sz="1600" b="1" dirty="0">
                <a:solidFill>
                  <a:srgbClr val="FF0000"/>
                </a:solidFill>
              </a:rPr>
              <a:t>Appendix 1</a:t>
            </a:r>
          </a:p>
          <a:p>
            <a:pPr>
              <a:spcAft>
                <a:spcPts val="600"/>
              </a:spcAft>
              <a:tabLst>
                <a:tab pos="8348663" algn="r"/>
              </a:tabLst>
            </a:pPr>
            <a:r>
              <a:rPr lang="en-US" sz="1600" b="1" dirty="0">
                <a:solidFill>
                  <a:srgbClr val="FF0000"/>
                </a:solidFill>
              </a:rPr>
              <a:t>Where is Britain spending?</a:t>
            </a:r>
          </a:p>
          <a:p>
            <a:pPr>
              <a:spcAft>
                <a:spcPts val="600"/>
              </a:spcAft>
              <a:tabLst>
                <a:tab pos="8348663" algn="r"/>
              </a:tabLst>
            </a:pPr>
            <a:r>
              <a:rPr lang="en-US" sz="1600" dirty="0">
                <a:solidFill>
                  <a:srgbClr val="FF0000"/>
                </a:solidFill>
              </a:rPr>
              <a:t>A gradually recovering economy has helped to nudge up spending on key categories, including entertainment and travel. There are signs that some consumers are now more willing to treat themselves. A Barclaycard survey suggests, however, that the rise in non-essential spending, such as entertainment and travel, stems primarily from those on higher incomes. Those on lower incomes continue to feel the squeeze.</a:t>
            </a:r>
          </a:p>
          <a:p>
            <a:pPr>
              <a:spcAft>
                <a:spcPts val="600"/>
              </a:spcAft>
              <a:tabLst>
                <a:tab pos="8348663" algn="r"/>
              </a:tabLst>
            </a:pPr>
            <a:r>
              <a:rPr lang="en-US" sz="1600" dirty="0">
                <a:solidFill>
                  <a:srgbClr val="FF0000"/>
                </a:solidFill>
              </a:rPr>
              <a:t>Where consumers are spending on entertainment and travel, the theme seems to be ‘little and often’. Although the absolute amounts spent on travel are growing, Barclaycard data shows the Average Transaction Value (ATV) is falling. This suggests that consumers are spending more often, but in smaller amounts.</a:t>
            </a:r>
          </a:p>
          <a:p>
            <a:pPr>
              <a:spcAft>
                <a:spcPts val="600"/>
              </a:spcAft>
              <a:tabLst>
                <a:tab pos="8348663" algn="r"/>
              </a:tabLst>
            </a:pPr>
            <a:r>
              <a:rPr lang="en-US" sz="1600" dirty="0">
                <a:solidFill>
                  <a:srgbClr val="FF0000"/>
                </a:solidFill>
              </a:rPr>
              <a:t>Spending on entertainment is picking up strongly as improved confidence means consumers on higher incomes, in particular, are more comfortable spending on ‘experiences’. Overall spending on leisure and entertainment grew by 13.5% in the third quarter of 2014; spending in restaurants grew by 15.8%. Among Barclaycard Consumer Spending 2014 survey respondents, 22% said that compared with a year ago, they were spending more on ‘eating and drinking out’. But as in other sectors, there is still a definite trend towards value. What consumers are after is value-for-money, but this does not necessarily mean cheap.</a:t>
            </a:r>
          </a:p>
          <a:p>
            <a:pPr>
              <a:spcAft>
                <a:spcPts val="600"/>
              </a:spcAft>
              <a:tabLst>
                <a:tab pos="8348663" algn="r"/>
              </a:tabLst>
            </a:pPr>
            <a:r>
              <a:rPr lang="en-US" sz="1600" dirty="0">
                <a:solidFill>
                  <a:srgbClr val="FF0000"/>
                </a:solidFill>
              </a:rPr>
              <a:t>Overall, the trend for higher leisure spending looks set to continue. Some 22% of respondents to the survey said that, over the next three months, they plan to spend more on entertainment.</a:t>
            </a:r>
          </a:p>
        </p:txBody>
      </p:sp>
      <p:sp>
        <p:nvSpPr>
          <p:cNvPr id="14" name="Title 2"/>
          <p:cNvSpPr>
            <a:spLocks noGrp="1"/>
          </p:cNvSpPr>
          <p:nvPr>
            <p:ph type="title"/>
          </p:nvPr>
        </p:nvSpPr>
        <p:spPr>
          <a:xfrm>
            <a:off x="70266" y="72008"/>
            <a:ext cx="8859452" cy="548680"/>
          </a:xfrm>
        </p:spPr>
        <p:txBody>
          <a:bodyPr>
            <a:noAutofit/>
          </a:bodyPr>
          <a:lstStyle/>
          <a:p>
            <a:r>
              <a:rPr lang="en-US" sz="2800" dirty="0"/>
              <a:t>3</a:t>
            </a:r>
            <a:r>
              <a:rPr lang="en-US" sz="2800" dirty="0" smtClean="0"/>
              <a:t> – Exam Questions – June 2016</a:t>
            </a:r>
            <a:endParaRPr lang="en-US" sz="2800" dirty="0"/>
          </a:p>
        </p:txBody>
      </p:sp>
    </p:spTree>
    <p:extLst>
      <p:ext uri="{BB962C8B-B14F-4D97-AF65-F5344CB8AC3E}">
        <p14:creationId xmlns:p14="http://schemas.microsoft.com/office/powerpoint/2010/main" val="3844127394"/>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3093154"/>
          </a:xfrm>
          <a:prstGeom prst="rect">
            <a:avLst/>
          </a:prstGeom>
        </p:spPr>
        <p:txBody>
          <a:bodyPr wrap="square">
            <a:spAutoFit/>
          </a:bodyPr>
          <a:lstStyle/>
          <a:p>
            <a:pPr marL="469900" indent="-457200">
              <a:spcAft>
                <a:spcPts val="600"/>
              </a:spcAft>
              <a:buFont typeface="+mj-lt"/>
              <a:buAutoNum type="arabicPeriod" startAt="2"/>
              <a:tabLst>
                <a:tab pos="8348663" algn="r"/>
              </a:tabLst>
            </a:pPr>
            <a:r>
              <a:rPr lang="en-US" sz="2000" dirty="0">
                <a:solidFill>
                  <a:srgbClr val="FF0000"/>
                </a:solidFill>
              </a:rPr>
              <a:t>Percy is concerned about the financial performance of Wattam Grove</a:t>
            </a:r>
            <a:r>
              <a:rPr lang="en-US" sz="2000" dirty="0" smtClean="0">
                <a:solidFill>
                  <a:srgbClr val="FF0000"/>
                </a:solidFill>
              </a:rPr>
              <a:t>.</a:t>
            </a:r>
          </a:p>
          <a:p>
            <a:pPr marL="469900" indent="-457200">
              <a:spcAft>
                <a:spcPts val="600"/>
              </a:spcAft>
              <a:buFont typeface="+mj-lt"/>
              <a:buAutoNum type="arabicPeriod" startAt="2"/>
              <a:tabLst>
                <a:tab pos="8348663" algn="r"/>
              </a:tabLst>
            </a:pPr>
            <a:endParaRPr lang="en-US" sz="2000" dirty="0">
              <a:solidFill>
                <a:srgbClr val="FF0000"/>
              </a:solidFill>
            </a:endParaRPr>
          </a:p>
          <a:p>
            <a:pPr marL="469900" indent="-457200">
              <a:spcAft>
                <a:spcPts val="600"/>
              </a:spcAft>
              <a:buFont typeface="+mj-lt"/>
              <a:buAutoNum type="arabicPeriod" startAt="2"/>
              <a:tabLst>
                <a:tab pos="8348663" algn="r"/>
              </a:tabLst>
            </a:pPr>
            <a:endParaRPr lang="en-US" sz="2000" dirty="0">
              <a:solidFill>
                <a:srgbClr val="FF0000"/>
              </a:solidFill>
            </a:endParaRPr>
          </a:p>
          <a:p>
            <a:pPr marL="469900" indent="-457200">
              <a:spcAft>
                <a:spcPts val="600"/>
              </a:spcAft>
              <a:buFont typeface="+mj-lt"/>
              <a:buAutoNum type="arabicPeriod" startAt="2"/>
              <a:tabLst>
                <a:tab pos="8348663" algn="r"/>
              </a:tabLst>
            </a:pPr>
            <a:endParaRPr lang="en-US" sz="2000" dirty="0" smtClean="0">
              <a:solidFill>
                <a:srgbClr val="FF0000"/>
              </a:solidFill>
            </a:endParaRPr>
          </a:p>
          <a:p>
            <a:pPr marL="469900" indent="-457200">
              <a:spcAft>
                <a:spcPts val="600"/>
              </a:spcAft>
              <a:buFont typeface="+mj-lt"/>
              <a:buAutoNum type="arabicPeriod" startAt="2"/>
              <a:tabLst>
                <a:tab pos="8348663" algn="r"/>
              </a:tabLst>
            </a:pPr>
            <a:endParaRPr lang="en-US" sz="2000" dirty="0" smtClean="0">
              <a:solidFill>
                <a:srgbClr val="FF0000"/>
              </a:solidFill>
            </a:endParaRPr>
          </a:p>
          <a:p>
            <a:pPr marL="12700">
              <a:spcAft>
                <a:spcPts val="600"/>
              </a:spcAft>
              <a:tabLst>
                <a:tab pos="8348663" algn="r"/>
              </a:tabLst>
            </a:pPr>
            <a:endParaRPr lang="en-US" sz="2000" dirty="0">
              <a:solidFill>
                <a:srgbClr val="FF0000"/>
              </a:solidFill>
            </a:endParaRPr>
          </a:p>
          <a:p>
            <a:pPr marL="469900" indent="-457200">
              <a:spcAft>
                <a:spcPts val="600"/>
              </a:spcAft>
              <a:buFont typeface="+mj-lt"/>
              <a:buAutoNum type="alphaLcParenR"/>
              <a:tabLst>
                <a:tab pos="8348663" algn="r"/>
              </a:tabLst>
            </a:pPr>
            <a:r>
              <a:rPr lang="en-US" sz="2000" dirty="0" smtClean="0">
                <a:solidFill>
                  <a:srgbClr val="FF0000"/>
                </a:solidFill>
              </a:rPr>
              <a:t>Using </a:t>
            </a:r>
            <a:r>
              <a:rPr lang="en-US" sz="2000" dirty="0">
                <a:solidFill>
                  <a:srgbClr val="FF0000"/>
                </a:solidFill>
              </a:rPr>
              <a:t>the information given in Table 2, calculate:</a:t>
            </a:r>
          </a:p>
          <a:p>
            <a:pPr marL="12700">
              <a:spcAft>
                <a:spcPts val="600"/>
              </a:spcAft>
              <a:tabLst>
                <a:tab pos="449263" algn="l"/>
                <a:tab pos="8348663" algn="r"/>
              </a:tabLst>
            </a:pPr>
            <a:r>
              <a:rPr lang="en-US" sz="2000" dirty="0" smtClean="0">
                <a:solidFill>
                  <a:srgbClr val="FF0000"/>
                </a:solidFill>
              </a:rPr>
              <a:t>	(</a:t>
            </a:r>
            <a:r>
              <a:rPr lang="en-US" sz="2000" dirty="0" err="1">
                <a:solidFill>
                  <a:srgbClr val="FF0000"/>
                </a:solidFill>
              </a:rPr>
              <a:t>i</a:t>
            </a:r>
            <a:r>
              <a:rPr lang="en-US" sz="2000" dirty="0">
                <a:solidFill>
                  <a:srgbClr val="FF0000"/>
                </a:solidFill>
              </a:rPr>
              <a:t>) Wattam Grove’s gross profit/loss for 2015.</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graphicFrame>
        <p:nvGraphicFramePr>
          <p:cNvPr id="2" name="Table 1"/>
          <p:cNvGraphicFramePr>
            <a:graphicFrameLocks noGrp="1"/>
          </p:cNvGraphicFramePr>
          <p:nvPr>
            <p:extLst/>
          </p:nvPr>
        </p:nvGraphicFramePr>
        <p:xfrm>
          <a:off x="395536" y="1556400"/>
          <a:ext cx="8280920" cy="1692776"/>
        </p:xfrm>
        <a:graphic>
          <a:graphicData uri="http://schemas.openxmlformats.org/drawingml/2006/table">
            <a:tbl>
              <a:tblPr firstRow="1" bandRow="1">
                <a:tableStyleId>{5C22544A-7EE6-4342-B048-85BDC9FD1C3A}</a:tableStyleId>
              </a:tblPr>
              <a:tblGrid>
                <a:gridCol w="6480720"/>
                <a:gridCol w="1800200"/>
              </a:tblGrid>
              <a:tr h="504056">
                <a:tc>
                  <a:txBody>
                    <a:bodyPr/>
                    <a:lstStyle/>
                    <a:p>
                      <a:pPr algn="ctr"/>
                      <a:r>
                        <a:rPr kumimoji="0" lang="en-GB" sz="2000" b="0" i="1" u="none" strike="noStrike" kern="1200" baseline="0" dirty="0" smtClean="0">
                          <a:solidFill>
                            <a:schemeClr val="lt1"/>
                          </a:solidFill>
                          <a:latin typeface="Arial" panose="020B0604020202020204" pitchFamily="34" charset="0"/>
                          <a:ea typeface="+mn-ea"/>
                          <a:cs typeface="Arial" panose="020B0604020202020204" pitchFamily="34" charset="0"/>
                        </a:rPr>
                        <a:t>Wattam Grove – </a:t>
                      </a:r>
                      <a:r>
                        <a:rPr kumimoji="0" lang="en-GB" sz="2000" b="0" i="0" u="none" strike="noStrike" kern="1200" baseline="0" dirty="0" smtClean="0">
                          <a:solidFill>
                            <a:schemeClr val="lt1"/>
                          </a:solidFill>
                          <a:latin typeface="Arial" panose="020B0604020202020204" pitchFamily="34" charset="0"/>
                          <a:ea typeface="+mn-ea"/>
                          <a:cs typeface="Arial" panose="020B0604020202020204" pitchFamily="34" charset="0"/>
                        </a:rPr>
                        <a:t>Financial Data </a:t>
                      </a:r>
                    </a:p>
                  </a:txBody>
                  <a:tcPr/>
                </a:tc>
                <a:tc>
                  <a:txBody>
                    <a:bodyPr/>
                    <a:lstStyle/>
                    <a:p>
                      <a:pPr algn="ctr"/>
                      <a:r>
                        <a:rPr lang="en-IE" sz="2000" dirty="0" smtClean="0">
                          <a:latin typeface="Arial" panose="020B0604020202020204" pitchFamily="34" charset="0"/>
                          <a:cs typeface="Arial" panose="020B0604020202020204" pitchFamily="34" charset="0"/>
                        </a:rPr>
                        <a:t>2015</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Sales </a:t>
                      </a:r>
                      <a:r>
                        <a:rPr kumimoji="0" lang="en-US" sz="2000" b="0" i="0" u="none" strike="noStrike" kern="1200" baseline="0" dirty="0" err="1" smtClean="0">
                          <a:solidFill>
                            <a:schemeClr val="dk1"/>
                          </a:solidFill>
                          <a:latin typeface="Arial" panose="020B0604020202020204" pitchFamily="34" charset="0"/>
                          <a:ea typeface="+mn-ea"/>
                          <a:cs typeface="Arial" panose="020B0604020202020204" pitchFamily="34" charset="0"/>
                        </a:rPr>
                        <a:t>Revcenue</a:t>
                      </a:r>
                      <a:endPar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£430,000</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Cost of Sales</a:t>
                      </a:r>
                    </a:p>
                  </a:txBody>
                  <a:tcPr/>
                </a:tc>
                <a:tc>
                  <a:txBody>
                    <a:bodyPr/>
                    <a:lstStyle/>
                    <a:p>
                      <a:pPr algn="ctr"/>
                      <a:r>
                        <a:rPr lang="en-IE" sz="2000" dirty="0" smtClean="0">
                          <a:latin typeface="Arial" panose="020B0604020202020204" pitchFamily="34" charset="0"/>
                          <a:cs typeface="Arial" panose="020B0604020202020204" pitchFamily="34" charset="0"/>
                        </a:rPr>
                        <a:t>£264,000</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baseline="0" dirty="0" smtClean="0">
                          <a:solidFill>
                            <a:schemeClr val="dk1"/>
                          </a:solidFill>
                          <a:latin typeface="Arial" panose="020B0604020202020204" pitchFamily="34" charset="0"/>
                          <a:ea typeface="+mn-ea"/>
                          <a:cs typeface="Arial" panose="020B0604020202020204" pitchFamily="34" charset="0"/>
                        </a:rPr>
                        <a:t>Expenses</a:t>
                      </a:r>
                      <a:endPar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£180,000</a:t>
                      </a:r>
                      <a:endParaRPr lang="en-GB" sz="2000" dirty="0">
                        <a:latin typeface="Arial" panose="020B0604020202020204" pitchFamily="34" charset="0"/>
                        <a:cs typeface="Arial" panose="020B0604020202020204" pitchFamily="34" charset="0"/>
                      </a:endParaRPr>
                    </a:p>
                  </a:txBody>
                  <a:tcPr/>
                </a:tc>
              </a:tr>
            </a:tbl>
          </a:graphicData>
        </a:graphic>
      </p:graphicFrame>
      <p:sp>
        <p:nvSpPr>
          <p:cNvPr id="3" name="TextBox 2"/>
          <p:cNvSpPr txBox="1"/>
          <p:nvPr/>
        </p:nvSpPr>
        <p:spPr>
          <a:xfrm>
            <a:off x="251520" y="4293096"/>
            <a:ext cx="8568952" cy="2308324"/>
          </a:xfrm>
          <a:prstGeom prst="rect">
            <a:avLst/>
          </a:prstGeom>
          <a:noFill/>
          <a:ln w="28575">
            <a:solidFill>
              <a:schemeClr val="tx1"/>
            </a:solidFill>
          </a:ln>
        </p:spPr>
        <p:txBody>
          <a:bodyPr wrap="square" rtlCol="0">
            <a:spAutoFit/>
          </a:bodyPr>
          <a:lstStyle/>
          <a:p>
            <a:r>
              <a:rPr lang="en-GB" dirty="0">
                <a:solidFill>
                  <a:srgbClr val="FF0000"/>
                </a:solidFill>
              </a:rPr>
              <a:t>Show your workings: </a:t>
            </a:r>
            <a:endParaRPr lang="en-GB" dirty="0" smtClean="0">
              <a:solidFill>
                <a:srgbClr val="FF0000"/>
              </a:solidFill>
            </a:endParaRPr>
          </a:p>
          <a:p>
            <a:endParaRPr lang="en-IE" dirty="0">
              <a:solidFill>
                <a:srgbClr val="FF0000"/>
              </a:solidFill>
            </a:endParaRPr>
          </a:p>
          <a:p>
            <a:endParaRPr lang="en-IE" dirty="0" smtClean="0">
              <a:solidFill>
                <a:srgbClr val="FF0000"/>
              </a:solidFill>
            </a:endParaRPr>
          </a:p>
          <a:p>
            <a:endParaRPr lang="en-IE" dirty="0">
              <a:solidFill>
                <a:srgbClr val="FF0000"/>
              </a:solidFill>
            </a:endParaRPr>
          </a:p>
          <a:p>
            <a:endParaRPr lang="en-IE" dirty="0">
              <a:solidFill>
                <a:srgbClr val="FF0000"/>
              </a:solidFill>
            </a:endParaRPr>
          </a:p>
          <a:p>
            <a:endParaRPr lang="en-IE" dirty="0" smtClean="0">
              <a:solidFill>
                <a:srgbClr val="FF0000"/>
              </a:solidFill>
            </a:endParaRPr>
          </a:p>
          <a:p>
            <a:endParaRPr lang="en-GB" dirty="0">
              <a:solidFill>
                <a:srgbClr val="FF0000"/>
              </a:solidFill>
            </a:endParaRPr>
          </a:p>
          <a:p>
            <a:pPr>
              <a:tabLst>
                <a:tab pos="8348663" algn="r"/>
              </a:tabLst>
            </a:pPr>
            <a:r>
              <a:rPr lang="en-GB" b="1" dirty="0">
                <a:solidFill>
                  <a:srgbClr val="FF0000"/>
                </a:solidFill>
              </a:rPr>
              <a:t>£ ……………………… gross profit /loss (circle as appropriate)</a:t>
            </a:r>
            <a:r>
              <a:rPr lang="en-GB" dirty="0" smtClean="0">
                <a:solidFill>
                  <a:srgbClr val="FF0000"/>
                </a:solidFill>
              </a:rPr>
              <a:t>	</a:t>
            </a:r>
            <a:r>
              <a:rPr lang="en-GB" b="1" dirty="0" smtClean="0">
                <a:solidFill>
                  <a:srgbClr val="FF0000"/>
                </a:solidFill>
              </a:rPr>
              <a:t>[2]</a:t>
            </a:r>
            <a:r>
              <a:rPr lang="en-GB" dirty="0" smtClean="0">
                <a:solidFill>
                  <a:srgbClr val="FF0000"/>
                </a:solidFill>
              </a:rPr>
              <a:t> </a:t>
            </a:r>
            <a:endParaRPr lang="en-GB" dirty="0">
              <a:solidFill>
                <a:srgbClr val="FF0000"/>
              </a:solidFill>
            </a:endParaRPr>
          </a:p>
        </p:txBody>
      </p:sp>
    </p:spTree>
    <p:extLst>
      <p:ext uri="{BB962C8B-B14F-4D97-AF65-F5344CB8AC3E}">
        <p14:creationId xmlns:p14="http://schemas.microsoft.com/office/powerpoint/2010/main" val="2565441033"/>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2708434"/>
          </a:xfrm>
          <a:prstGeom prst="rect">
            <a:avLst/>
          </a:prstGeom>
        </p:spPr>
        <p:txBody>
          <a:bodyPr wrap="square">
            <a:spAutoFit/>
          </a:bodyPr>
          <a:lstStyle/>
          <a:p>
            <a:pPr marL="469900" indent="-457200">
              <a:spcAft>
                <a:spcPts val="600"/>
              </a:spcAft>
              <a:buFont typeface="+mj-lt"/>
              <a:buAutoNum type="arabicPeriod" startAt="2"/>
              <a:tabLst>
                <a:tab pos="8348663" algn="r"/>
              </a:tabLst>
            </a:pPr>
            <a:r>
              <a:rPr lang="en-US" sz="2000" dirty="0">
                <a:solidFill>
                  <a:srgbClr val="FF0000"/>
                </a:solidFill>
              </a:rPr>
              <a:t>Percy is concerned about the financial performance of Wattam Grove</a:t>
            </a:r>
            <a:r>
              <a:rPr lang="en-US" sz="2000" dirty="0" smtClean="0">
                <a:solidFill>
                  <a:srgbClr val="FF0000"/>
                </a:solidFill>
              </a:rPr>
              <a:t>.</a:t>
            </a:r>
          </a:p>
          <a:p>
            <a:pPr marL="469900" indent="-457200">
              <a:spcAft>
                <a:spcPts val="600"/>
              </a:spcAft>
              <a:buFont typeface="+mj-lt"/>
              <a:buAutoNum type="arabicPeriod" startAt="2"/>
              <a:tabLst>
                <a:tab pos="8348663" algn="r"/>
              </a:tabLst>
            </a:pPr>
            <a:endParaRPr lang="en-US" sz="2000" dirty="0">
              <a:solidFill>
                <a:srgbClr val="FF0000"/>
              </a:solidFill>
            </a:endParaRPr>
          </a:p>
          <a:p>
            <a:pPr marL="469900" indent="-457200">
              <a:spcAft>
                <a:spcPts val="600"/>
              </a:spcAft>
              <a:buFont typeface="+mj-lt"/>
              <a:buAutoNum type="arabicPeriod" startAt="2"/>
              <a:tabLst>
                <a:tab pos="8348663" algn="r"/>
              </a:tabLst>
            </a:pPr>
            <a:endParaRPr lang="en-US" sz="2000" dirty="0">
              <a:solidFill>
                <a:srgbClr val="FF0000"/>
              </a:solidFill>
            </a:endParaRPr>
          </a:p>
          <a:p>
            <a:pPr marL="469900" indent="-457200">
              <a:spcAft>
                <a:spcPts val="600"/>
              </a:spcAft>
              <a:buFont typeface="+mj-lt"/>
              <a:buAutoNum type="arabicPeriod" startAt="2"/>
              <a:tabLst>
                <a:tab pos="8348663" algn="r"/>
              </a:tabLst>
            </a:pPr>
            <a:endParaRPr lang="en-US" sz="2000" dirty="0" smtClean="0">
              <a:solidFill>
                <a:srgbClr val="FF0000"/>
              </a:solidFill>
            </a:endParaRPr>
          </a:p>
          <a:p>
            <a:pPr marL="469900" indent="-457200">
              <a:spcAft>
                <a:spcPts val="600"/>
              </a:spcAft>
              <a:buFont typeface="+mj-lt"/>
              <a:buAutoNum type="arabicPeriod" startAt="2"/>
              <a:tabLst>
                <a:tab pos="8348663" algn="r"/>
              </a:tabLst>
            </a:pPr>
            <a:endParaRPr lang="en-US" sz="2000" dirty="0" smtClean="0">
              <a:solidFill>
                <a:srgbClr val="FF0000"/>
              </a:solidFill>
            </a:endParaRPr>
          </a:p>
          <a:p>
            <a:pPr marL="12700">
              <a:spcAft>
                <a:spcPts val="600"/>
              </a:spcAft>
              <a:tabLst>
                <a:tab pos="8348663" algn="r"/>
              </a:tabLst>
            </a:pPr>
            <a:endParaRPr lang="en-US" sz="2000" dirty="0">
              <a:solidFill>
                <a:srgbClr val="FF0000"/>
              </a:solidFill>
            </a:endParaRPr>
          </a:p>
          <a:p>
            <a:pPr marL="12700">
              <a:spcAft>
                <a:spcPts val="600"/>
              </a:spcAft>
              <a:tabLst>
                <a:tab pos="449263" algn="l"/>
                <a:tab pos="8348663" algn="r"/>
              </a:tabLst>
            </a:pPr>
            <a:r>
              <a:rPr lang="en-US" sz="2000" dirty="0">
                <a:solidFill>
                  <a:srgbClr val="FF0000"/>
                </a:solidFill>
              </a:rPr>
              <a:t>(ii) Wattam Grove’s net profit/loss for 2015.</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graphicFrame>
        <p:nvGraphicFramePr>
          <p:cNvPr id="2" name="Table 1"/>
          <p:cNvGraphicFramePr>
            <a:graphicFrameLocks noGrp="1"/>
          </p:cNvGraphicFramePr>
          <p:nvPr>
            <p:extLst/>
          </p:nvPr>
        </p:nvGraphicFramePr>
        <p:xfrm>
          <a:off x="395536" y="1556400"/>
          <a:ext cx="8280920" cy="1692776"/>
        </p:xfrm>
        <a:graphic>
          <a:graphicData uri="http://schemas.openxmlformats.org/drawingml/2006/table">
            <a:tbl>
              <a:tblPr firstRow="1" bandRow="1">
                <a:tableStyleId>{5C22544A-7EE6-4342-B048-85BDC9FD1C3A}</a:tableStyleId>
              </a:tblPr>
              <a:tblGrid>
                <a:gridCol w="6480720"/>
                <a:gridCol w="1800200"/>
              </a:tblGrid>
              <a:tr h="504056">
                <a:tc>
                  <a:txBody>
                    <a:bodyPr/>
                    <a:lstStyle/>
                    <a:p>
                      <a:pPr algn="ctr"/>
                      <a:r>
                        <a:rPr kumimoji="0" lang="en-GB" sz="2000" b="0" i="1" u="none" strike="noStrike" kern="1200" baseline="0" dirty="0" smtClean="0">
                          <a:solidFill>
                            <a:schemeClr val="lt1"/>
                          </a:solidFill>
                          <a:latin typeface="Arial" panose="020B0604020202020204" pitchFamily="34" charset="0"/>
                          <a:ea typeface="+mn-ea"/>
                          <a:cs typeface="Arial" panose="020B0604020202020204" pitchFamily="34" charset="0"/>
                        </a:rPr>
                        <a:t>Wattam Grove – </a:t>
                      </a:r>
                      <a:r>
                        <a:rPr kumimoji="0" lang="en-GB" sz="2000" b="0" i="0" u="none" strike="noStrike" kern="1200" baseline="0" dirty="0" smtClean="0">
                          <a:solidFill>
                            <a:schemeClr val="lt1"/>
                          </a:solidFill>
                          <a:latin typeface="Arial" panose="020B0604020202020204" pitchFamily="34" charset="0"/>
                          <a:ea typeface="+mn-ea"/>
                          <a:cs typeface="Arial" panose="020B0604020202020204" pitchFamily="34" charset="0"/>
                        </a:rPr>
                        <a:t>Financial Data </a:t>
                      </a:r>
                    </a:p>
                  </a:txBody>
                  <a:tcPr/>
                </a:tc>
                <a:tc>
                  <a:txBody>
                    <a:bodyPr/>
                    <a:lstStyle/>
                    <a:p>
                      <a:pPr algn="ctr"/>
                      <a:r>
                        <a:rPr lang="en-IE" sz="2000" dirty="0" smtClean="0">
                          <a:latin typeface="Arial" panose="020B0604020202020204" pitchFamily="34" charset="0"/>
                          <a:cs typeface="Arial" panose="020B0604020202020204" pitchFamily="34" charset="0"/>
                        </a:rPr>
                        <a:t>2015</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Sales </a:t>
                      </a:r>
                      <a:r>
                        <a:rPr kumimoji="0" lang="en-US" sz="2000" b="0" i="0" u="none" strike="noStrike" kern="1200" baseline="0" dirty="0" err="1" smtClean="0">
                          <a:solidFill>
                            <a:schemeClr val="dk1"/>
                          </a:solidFill>
                          <a:latin typeface="Arial" panose="020B0604020202020204" pitchFamily="34" charset="0"/>
                          <a:ea typeface="+mn-ea"/>
                          <a:cs typeface="Arial" panose="020B0604020202020204" pitchFamily="34" charset="0"/>
                        </a:rPr>
                        <a:t>Revcenue</a:t>
                      </a:r>
                      <a:endPar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£430,000</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Cost of Sales</a:t>
                      </a:r>
                    </a:p>
                  </a:txBody>
                  <a:tcPr/>
                </a:tc>
                <a:tc>
                  <a:txBody>
                    <a:bodyPr/>
                    <a:lstStyle/>
                    <a:p>
                      <a:pPr algn="ctr"/>
                      <a:r>
                        <a:rPr lang="en-IE" sz="2000" dirty="0" smtClean="0">
                          <a:latin typeface="Arial" panose="020B0604020202020204" pitchFamily="34" charset="0"/>
                          <a:cs typeface="Arial" panose="020B0604020202020204" pitchFamily="34" charset="0"/>
                        </a:rPr>
                        <a:t>£264,000</a:t>
                      </a:r>
                      <a:endParaRPr lang="en-GB" sz="200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baseline="0" dirty="0" smtClean="0">
                          <a:solidFill>
                            <a:schemeClr val="dk1"/>
                          </a:solidFill>
                          <a:latin typeface="Arial" panose="020B0604020202020204" pitchFamily="34" charset="0"/>
                          <a:ea typeface="+mn-ea"/>
                          <a:cs typeface="Arial" panose="020B0604020202020204" pitchFamily="34" charset="0"/>
                        </a:rPr>
                        <a:t>Expenses</a:t>
                      </a:r>
                      <a:endPar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£180,000</a:t>
                      </a:r>
                      <a:endParaRPr lang="en-GB" sz="2000" dirty="0">
                        <a:latin typeface="Arial" panose="020B0604020202020204" pitchFamily="34" charset="0"/>
                        <a:cs typeface="Arial" panose="020B0604020202020204" pitchFamily="34" charset="0"/>
                      </a:endParaRPr>
                    </a:p>
                  </a:txBody>
                  <a:tcPr/>
                </a:tc>
              </a:tr>
            </a:tbl>
          </a:graphicData>
        </a:graphic>
      </p:graphicFrame>
      <p:sp>
        <p:nvSpPr>
          <p:cNvPr id="3" name="TextBox 2"/>
          <p:cNvSpPr txBox="1"/>
          <p:nvPr/>
        </p:nvSpPr>
        <p:spPr>
          <a:xfrm>
            <a:off x="251520" y="3807038"/>
            <a:ext cx="8568952" cy="2862322"/>
          </a:xfrm>
          <a:prstGeom prst="rect">
            <a:avLst/>
          </a:prstGeom>
          <a:noFill/>
          <a:ln w="28575">
            <a:solidFill>
              <a:schemeClr val="tx1"/>
            </a:solidFill>
          </a:ln>
        </p:spPr>
        <p:txBody>
          <a:bodyPr wrap="square" rtlCol="0">
            <a:spAutoFit/>
          </a:bodyPr>
          <a:lstStyle/>
          <a:p>
            <a:r>
              <a:rPr lang="en-GB" dirty="0">
                <a:solidFill>
                  <a:srgbClr val="FF0000"/>
                </a:solidFill>
              </a:rPr>
              <a:t>Show your workings: </a:t>
            </a:r>
            <a:endParaRPr lang="en-GB" dirty="0" smtClean="0">
              <a:solidFill>
                <a:srgbClr val="FF0000"/>
              </a:solidFill>
            </a:endParaRPr>
          </a:p>
          <a:p>
            <a:endParaRPr lang="en-IE" dirty="0">
              <a:solidFill>
                <a:srgbClr val="FF0000"/>
              </a:solidFill>
            </a:endParaRPr>
          </a:p>
          <a:p>
            <a:endParaRPr lang="en-IE" dirty="0" smtClean="0">
              <a:solidFill>
                <a:srgbClr val="FF0000"/>
              </a:solidFill>
            </a:endParaRPr>
          </a:p>
          <a:p>
            <a:endParaRPr lang="en-IE" dirty="0">
              <a:solidFill>
                <a:srgbClr val="FF0000"/>
              </a:solidFill>
            </a:endParaRPr>
          </a:p>
          <a:p>
            <a:endParaRPr lang="en-IE" dirty="0" smtClean="0">
              <a:solidFill>
                <a:srgbClr val="FF0000"/>
              </a:solidFill>
            </a:endParaRPr>
          </a:p>
          <a:p>
            <a:endParaRPr lang="en-IE" dirty="0" smtClean="0">
              <a:solidFill>
                <a:srgbClr val="FF0000"/>
              </a:solidFill>
            </a:endParaRPr>
          </a:p>
          <a:p>
            <a:endParaRPr lang="en-IE" dirty="0">
              <a:solidFill>
                <a:srgbClr val="FF0000"/>
              </a:solidFill>
            </a:endParaRPr>
          </a:p>
          <a:p>
            <a:endParaRPr lang="en-IE" dirty="0" smtClean="0">
              <a:solidFill>
                <a:srgbClr val="FF0000"/>
              </a:solidFill>
            </a:endParaRPr>
          </a:p>
          <a:p>
            <a:endParaRPr lang="en-GB" dirty="0">
              <a:solidFill>
                <a:srgbClr val="FF0000"/>
              </a:solidFill>
            </a:endParaRPr>
          </a:p>
          <a:p>
            <a:pPr>
              <a:tabLst>
                <a:tab pos="8348663" algn="r"/>
              </a:tabLst>
            </a:pPr>
            <a:r>
              <a:rPr lang="en-GB" b="1" dirty="0">
                <a:solidFill>
                  <a:srgbClr val="FF0000"/>
                </a:solidFill>
              </a:rPr>
              <a:t>£ ……………………… net profit /loss (circle as appropriate)</a:t>
            </a:r>
            <a:r>
              <a:rPr lang="en-GB" dirty="0" smtClean="0">
                <a:solidFill>
                  <a:srgbClr val="FF0000"/>
                </a:solidFill>
              </a:rPr>
              <a:t>	</a:t>
            </a:r>
            <a:r>
              <a:rPr lang="en-GB" b="1" dirty="0" smtClean="0">
                <a:solidFill>
                  <a:srgbClr val="FF0000"/>
                </a:solidFill>
              </a:rPr>
              <a:t>[2]</a:t>
            </a:r>
            <a:r>
              <a:rPr lang="en-GB" dirty="0" smtClean="0">
                <a:solidFill>
                  <a:srgbClr val="FF0000"/>
                </a:solidFill>
              </a:rPr>
              <a:t> </a:t>
            </a:r>
            <a:endParaRPr lang="en-GB" dirty="0">
              <a:solidFill>
                <a:srgbClr val="FF0000"/>
              </a:solidFill>
            </a:endParaRPr>
          </a:p>
        </p:txBody>
      </p:sp>
    </p:spTree>
    <p:extLst>
      <p:ext uri="{BB962C8B-B14F-4D97-AF65-F5344CB8AC3E}">
        <p14:creationId xmlns:p14="http://schemas.microsoft.com/office/powerpoint/2010/main" val="1528939281"/>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3631763"/>
          </a:xfrm>
          <a:prstGeom prst="rect">
            <a:avLst/>
          </a:prstGeom>
        </p:spPr>
        <p:txBody>
          <a:bodyPr wrap="square">
            <a:spAutoFit/>
          </a:bodyPr>
          <a:lstStyle/>
          <a:p>
            <a:pPr marL="469900" indent="-457200">
              <a:spcAft>
                <a:spcPts val="600"/>
              </a:spcAft>
              <a:buFont typeface="+mj-lt"/>
              <a:buAutoNum type="alphaLcParenR" startAt="2"/>
              <a:tabLst>
                <a:tab pos="8348663" algn="r"/>
              </a:tabLst>
            </a:pPr>
            <a:r>
              <a:rPr lang="en-US" sz="2500" dirty="0">
                <a:solidFill>
                  <a:srgbClr val="FF0000"/>
                </a:solidFill>
              </a:rPr>
              <a:t>Explain why Wattam Grove’s net profit/loss is more useful to Eric and Percy than its gross profit/loss</a:t>
            </a:r>
            <a:r>
              <a:rPr lang="en-US" sz="2500" dirty="0" smtClean="0">
                <a:solidFill>
                  <a:srgbClr val="FF0000"/>
                </a:solidFill>
              </a:rPr>
              <a:t>.</a:t>
            </a:r>
          </a:p>
          <a:p>
            <a:pPr marL="12700">
              <a:spcAft>
                <a:spcPts val="600"/>
              </a:spcAft>
              <a:tabLst>
                <a:tab pos="8348663" algn="r"/>
              </a:tabLst>
            </a:pPr>
            <a:r>
              <a:rPr lang="en-US" sz="25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[2]</a:t>
            </a:r>
            <a:endParaRPr lang="en-US" sz="25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spTree>
    <p:extLst>
      <p:ext uri="{BB962C8B-B14F-4D97-AF65-F5344CB8AC3E}">
        <p14:creationId xmlns:p14="http://schemas.microsoft.com/office/powerpoint/2010/main" val="1649570115"/>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3528" y="1052736"/>
            <a:ext cx="8496944" cy="5492974"/>
          </a:xfrm>
          <a:prstGeom prst="rect">
            <a:avLst/>
          </a:prstGeom>
        </p:spPr>
      </p:pic>
    </p:spTree>
    <p:extLst>
      <p:ext uri="{BB962C8B-B14F-4D97-AF65-F5344CB8AC3E}">
        <p14:creationId xmlns:p14="http://schemas.microsoft.com/office/powerpoint/2010/main" val="1524424276"/>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2939266"/>
          </a:xfrm>
          <a:prstGeom prst="rect">
            <a:avLst/>
          </a:prstGeom>
        </p:spPr>
        <p:txBody>
          <a:bodyPr wrap="square">
            <a:spAutoFit/>
          </a:bodyPr>
          <a:lstStyle/>
          <a:p>
            <a:pPr marL="12700">
              <a:spcAft>
                <a:spcPts val="600"/>
              </a:spcAft>
              <a:tabLst>
                <a:tab pos="8348663" algn="r"/>
              </a:tabLst>
            </a:pPr>
            <a:r>
              <a:rPr lang="en-US" sz="2000" dirty="0">
                <a:solidFill>
                  <a:srgbClr val="FF0000"/>
                </a:solidFill>
              </a:rPr>
              <a:t>(b) Using the results of the primary research shown in Table 4, suggest what price Wattam Grove should charge the general public for a speedball session with 100 paintballs</a:t>
            </a:r>
            <a:r>
              <a:rPr lang="en-US" sz="2000" dirty="0" smtClean="0">
                <a:solidFill>
                  <a:srgbClr val="FF0000"/>
                </a:solidFill>
              </a:rPr>
              <a:t>.	[</a:t>
            </a:r>
            <a:r>
              <a:rPr lang="en-US" sz="2000" dirty="0">
                <a:solidFill>
                  <a:srgbClr val="FF0000"/>
                </a:solidFill>
              </a:rPr>
              <a:t>2</a:t>
            </a:r>
            <a:r>
              <a:rPr lang="en-US" sz="2000" dirty="0" smtClean="0">
                <a:solidFill>
                  <a:srgbClr val="FF0000"/>
                </a:solidFill>
              </a:rPr>
              <a:t>]</a:t>
            </a:r>
          </a:p>
          <a:p>
            <a:pPr marL="12700">
              <a:spcAft>
                <a:spcPts val="600"/>
              </a:spcAft>
              <a:tabLst>
                <a:tab pos="8348663" algn="r"/>
              </a:tabLst>
            </a:pPr>
            <a:endParaRPr lang="en-US" sz="2000" dirty="0">
              <a:solidFill>
                <a:srgbClr val="FF0000"/>
              </a:solidFill>
            </a:endParaRPr>
          </a:p>
          <a:p>
            <a:pPr marL="12700">
              <a:spcAft>
                <a:spcPts val="600"/>
              </a:spcAft>
              <a:tabLst>
                <a:tab pos="8348663" algn="r"/>
              </a:tabLst>
            </a:pPr>
            <a:endParaRPr lang="en-US" sz="2000" dirty="0" smtClean="0">
              <a:solidFill>
                <a:srgbClr val="FF0000"/>
              </a:solidFill>
            </a:endParaRPr>
          </a:p>
          <a:p>
            <a:pPr marL="12700">
              <a:spcAft>
                <a:spcPts val="600"/>
              </a:spcAft>
              <a:tabLst>
                <a:tab pos="8348663" algn="r"/>
              </a:tabLst>
            </a:pPr>
            <a:endParaRPr lang="en-US" sz="2000" dirty="0">
              <a:solidFill>
                <a:srgbClr val="FF0000"/>
              </a:solidFill>
            </a:endParaRPr>
          </a:p>
          <a:p>
            <a:pPr marL="12700">
              <a:spcAft>
                <a:spcPts val="600"/>
              </a:spcAft>
              <a:tabLst>
                <a:tab pos="8348663" algn="r"/>
              </a:tabLst>
            </a:pPr>
            <a:endParaRPr lang="en-US" sz="2000" dirty="0" smtClean="0">
              <a:solidFill>
                <a:srgbClr val="FF0000"/>
              </a:solidFill>
            </a:endParaRPr>
          </a:p>
          <a:p>
            <a:pPr marL="12700">
              <a:spcAft>
                <a:spcPts val="600"/>
              </a:spcAft>
              <a:tabLst>
                <a:tab pos="8348663" algn="r"/>
              </a:tabLst>
            </a:pP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June 2016</a:t>
            </a:r>
            <a:endParaRPr lang="en-US" sz="2800" dirty="0"/>
          </a:p>
        </p:txBody>
      </p:sp>
      <p:sp>
        <p:nvSpPr>
          <p:cNvPr id="4" name="TextBox 3"/>
          <p:cNvSpPr txBox="1"/>
          <p:nvPr/>
        </p:nvSpPr>
        <p:spPr>
          <a:xfrm>
            <a:off x="251520" y="2132856"/>
            <a:ext cx="8568952" cy="1754326"/>
          </a:xfrm>
          <a:prstGeom prst="rect">
            <a:avLst/>
          </a:prstGeom>
          <a:noFill/>
          <a:ln w="28575">
            <a:solidFill>
              <a:schemeClr val="tx1"/>
            </a:solidFill>
          </a:ln>
        </p:spPr>
        <p:txBody>
          <a:bodyPr wrap="square" rtlCol="0">
            <a:spAutoFit/>
          </a:bodyPr>
          <a:lstStyle/>
          <a:p>
            <a:r>
              <a:rPr lang="en-GB" dirty="0">
                <a:solidFill>
                  <a:srgbClr val="FF0000"/>
                </a:solidFill>
              </a:rPr>
              <a:t>Show your workings: </a:t>
            </a:r>
            <a:endParaRPr lang="en-GB" dirty="0" smtClean="0">
              <a:solidFill>
                <a:srgbClr val="FF0000"/>
              </a:solidFill>
            </a:endParaRPr>
          </a:p>
          <a:p>
            <a:endParaRPr lang="en-IE" dirty="0" smtClean="0">
              <a:solidFill>
                <a:srgbClr val="FF0000"/>
              </a:solidFill>
            </a:endParaRPr>
          </a:p>
          <a:p>
            <a:endParaRPr lang="en-IE" dirty="0">
              <a:solidFill>
                <a:srgbClr val="FF0000"/>
              </a:solidFill>
            </a:endParaRPr>
          </a:p>
          <a:p>
            <a:endParaRPr lang="en-IE" dirty="0" smtClean="0">
              <a:solidFill>
                <a:srgbClr val="FF0000"/>
              </a:solidFill>
            </a:endParaRPr>
          </a:p>
          <a:p>
            <a:endParaRPr lang="en-GB" dirty="0">
              <a:solidFill>
                <a:srgbClr val="FF0000"/>
              </a:solidFill>
            </a:endParaRPr>
          </a:p>
          <a:p>
            <a:pPr>
              <a:tabLst>
                <a:tab pos="8348663" algn="r"/>
              </a:tabLst>
            </a:pPr>
            <a:r>
              <a:rPr lang="en-GB" b="1" dirty="0">
                <a:solidFill>
                  <a:srgbClr val="FF0000"/>
                </a:solidFill>
              </a:rPr>
              <a:t>Price to charge = £ …………………</a:t>
            </a:r>
            <a:r>
              <a:rPr lang="en-GB" dirty="0" smtClean="0">
                <a:solidFill>
                  <a:srgbClr val="FF0000"/>
                </a:solidFill>
              </a:rPr>
              <a:t>	</a:t>
            </a:r>
            <a:r>
              <a:rPr lang="en-GB" b="1" dirty="0" smtClean="0">
                <a:solidFill>
                  <a:srgbClr val="FF0000"/>
                </a:solidFill>
              </a:rPr>
              <a:t>[2]</a:t>
            </a:r>
            <a:r>
              <a:rPr lang="en-GB" dirty="0" smtClean="0">
                <a:solidFill>
                  <a:srgbClr val="FF0000"/>
                </a:solidFill>
              </a:rPr>
              <a:t> </a:t>
            </a:r>
            <a:endParaRPr lang="en-GB" dirty="0">
              <a:solidFill>
                <a:srgbClr val="FF0000"/>
              </a:solidFill>
            </a:endParaRPr>
          </a:p>
        </p:txBody>
      </p:sp>
    </p:spTree>
    <p:extLst>
      <p:ext uri="{BB962C8B-B14F-4D97-AF65-F5344CB8AC3E}">
        <p14:creationId xmlns:p14="http://schemas.microsoft.com/office/powerpoint/2010/main" val="446768589"/>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3840480"/>
        </p:xfrm>
        <a:graphic>
          <a:graphicData uri="http://schemas.openxmlformats.org/drawingml/2006/table">
            <a:tbl>
              <a:tblPr firstRow="1" bandRow="1">
                <a:tableStyleId>{9D7B26C5-4107-4FEC-AEDC-1716B250A1EF}</a:tableStyleId>
              </a:tblPr>
              <a:tblGrid>
                <a:gridCol w="432048"/>
                <a:gridCol w="576064"/>
                <a:gridCol w="504056"/>
                <a:gridCol w="3168352"/>
                <a:gridCol w="1008112"/>
                <a:gridCol w="2736303"/>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700" dirty="0" smtClean="0">
                          <a:latin typeface="Arial" panose="020B0604020202020204" pitchFamily="34" charset="0"/>
                          <a:cs typeface="Arial" panose="020B0604020202020204" pitchFamily="34" charset="0"/>
                        </a:rPr>
                        <a:t>2</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2000" dirty="0" smtClean="0">
                          <a:latin typeface="Arial" panose="020B0604020202020204" pitchFamily="34" charset="0"/>
                          <a:cs typeface="Arial" panose="020B0604020202020204" pitchFamily="34" charset="0"/>
                        </a:rPr>
                        <a:t>(a)</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2000" dirty="0" smtClean="0">
                          <a:latin typeface="Arial" panose="020B0604020202020204" pitchFamily="34" charset="0"/>
                          <a:cs typeface="Arial" panose="020B0604020202020204" pitchFamily="34" charset="0"/>
                        </a:rPr>
                        <a:t>(</a:t>
                      </a:r>
                      <a:r>
                        <a:rPr lang="en-IE" sz="2000" dirty="0" err="1" smtClean="0">
                          <a:latin typeface="Arial" panose="020B0604020202020204" pitchFamily="34" charset="0"/>
                          <a:cs typeface="Arial" panose="020B0604020202020204" pitchFamily="34" charset="0"/>
                        </a:rPr>
                        <a:t>i</a:t>
                      </a:r>
                      <a:r>
                        <a:rPr lang="en-IE" sz="2000" dirty="0" smtClean="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20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endParaRPr kumimoji="0" lang="en-GB" sz="2000" b="1"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 = Sales revenue – Cost of sales </a:t>
                      </a:r>
                    </a:p>
                    <a:p>
                      <a:endPar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 = £430,000 - £264,000 </a:t>
                      </a:r>
                    </a:p>
                    <a:p>
                      <a:endPar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 £166,000 </a:t>
                      </a:r>
                      <a:r>
                        <a:rPr kumimoji="0" lang="en-US" sz="2000" b="1" i="0" u="none" strike="noStrike" kern="1200" baseline="0" dirty="0" smtClean="0">
                          <a:solidFill>
                            <a:schemeClr val="tx1"/>
                          </a:solidFill>
                          <a:latin typeface="Arial" panose="020B0604020202020204" pitchFamily="34" charset="0"/>
                          <a:ea typeface="+mn-ea"/>
                          <a:cs typeface="Arial" panose="020B0604020202020204" pitchFamily="34" charset="0"/>
                        </a:rPr>
                        <a:t>(1) </a:t>
                      </a:r>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 </a:t>
                      </a:r>
                      <a:r>
                        <a:rPr kumimoji="0" lang="en-US" sz="2000" b="1" i="0" u="none" strike="noStrike" kern="1200" baseline="0" dirty="0" smtClean="0">
                          <a:solidFill>
                            <a:schemeClr val="tx1"/>
                          </a:solidFill>
                          <a:latin typeface="Arial" panose="020B0604020202020204" pitchFamily="34" charset="0"/>
                          <a:ea typeface="+mn-ea"/>
                          <a:cs typeface="Arial" panose="020B0604020202020204" pitchFamily="34" charset="0"/>
                        </a:rPr>
                        <a:t>(1) </a:t>
                      </a:r>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pPr marL="285750" indent="-285750">
                        <a:buFont typeface="Arial" panose="020B0604020202020204" pitchFamily="34" charset="0"/>
                        <a:buChar char="•"/>
                      </a:pPr>
                      <a:endPar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20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Up to two marks. </a:t>
                      </a:r>
                    </a:p>
                    <a:p>
                      <a:endPar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20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£166,000. </a:t>
                      </a:r>
                    </a:p>
                    <a:p>
                      <a:endPar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20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‘profit’ circled (or otherwise indicated). 	</a:t>
                      </a:r>
                    </a:p>
                    <a:p>
                      <a:pPr algn="l">
                        <a:spcAft>
                          <a:spcPts val="300"/>
                        </a:spcAft>
                      </a:pP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8286767"/>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3230880"/>
        </p:xfrm>
        <a:graphic>
          <a:graphicData uri="http://schemas.openxmlformats.org/drawingml/2006/table">
            <a:tbl>
              <a:tblPr firstRow="1" bandRow="1">
                <a:tableStyleId>{9D7B26C5-4107-4FEC-AEDC-1716B250A1EF}</a:tableStyleId>
              </a:tblPr>
              <a:tblGrid>
                <a:gridCol w="432048"/>
                <a:gridCol w="576064"/>
                <a:gridCol w="504056"/>
                <a:gridCol w="3168352"/>
                <a:gridCol w="1008112"/>
                <a:gridCol w="2736303"/>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(a)</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800" dirty="0" smtClean="0">
                          <a:latin typeface="Arial" panose="020B0604020202020204" pitchFamily="34" charset="0"/>
                          <a:cs typeface="Arial" panose="020B0604020202020204" pitchFamily="34" charset="0"/>
                        </a:rPr>
                        <a:t>(ii)</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Net profit = Gross profit – expenses</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Net profit = £166,000 (OFR) - £182,000</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 £16,000 (1) net loss </a:t>
                      </a:r>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endPar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8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Up to two marks.</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£16,000.</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‘loss’ circled (or otherwise indicated).</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OFR applies – answer to 2(a)(</a:t>
                      </a:r>
                      <a:r>
                        <a:rPr kumimoji="0" lang="en-US" sz="1800" b="0" i="0" u="none" strike="noStrike" kern="1200" baseline="0" dirty="0" err="1" smtClean="0">
                          <a:solidFill>
                            <a:schemeClr val="tx1"/>
                          </a:solidFill>
                          <a:latin typeface="Arial" panose="020B0604020202020204" pitchFamily="34" charset="0"/>
                          <a:ea typeface="+mn-ea"/>
                          <a:cs typeface="Arial" panose="020B0604020202020204" pitchFamily="34" charset="0"/>
                        </a:rPr>
                        <a:t>i</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minus £182,000.</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84071685"/>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364480"/>
        </p:xfrm>
        <a:graphic>
          <a:graphicData uri="http://schemas.openxmlformats.org/drawingml/2006/table">
            <a:tbl>
              <a:tblPr firstRow="1" bandRow="1">
                <a:tableStyleId>{9D7B26C5-4107-4FEC-AEDC-1716B250A1EF}</a:tableStyleId>
              </a:tblPr>
              <a:tblGrid>
                <a:gridCol w="439433"/>
                <a:gridCol w="585911"/>
                <a:gridCol w="512672"/>
                <a:gridCol w="3954901"/>
                <a:gridCol w="1025345"/>
                <a:gridCol w="2050689"/>
              </a:tblGrid>
              <a:tr h="370840">
                <a:tc gridSpan="3">
                  <a:txBody>
                    <a:bodyPr/>
                    <a:lstStyle/>
                    <a:p>
                      <a:pPr algn="ctr"/>
                      <a:r>
                        <a:rPr lang="en-GB" sz="2000" dirty="0" smtClean="0">
                          <a:latin typeface="Arial" panose="020B0604020202020204" pitchFamily="34" charset="0"/>
                          <a:cs typeface="Arial" panose="020B0604020202020204" pitchFamily="34" charset="0"/>
                        </a:rPr>
                        <a:t>Question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latin typeface="Arial" panose="020B0604020202020204" pitchFamily="34" charset="0"/>
                          <a:cs typeface="Arial" panose="020B0604020202020204" pitchFamily="34" charset="0"/>
                        </a:rPr>
                        <a:t>Answer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2000" dirty="0" smtClean="0">
                          <a:latin typeface="Arial" panose="020B0604020202020204" pitchFamily="34" charset="0"/>
                          <a:cs typeface="Arial" panose="020B0604020202020204" pitchFamily="34" charset="0"/>
                        </a:rPr>
                        <a:t>Marks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Guidance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2</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800" dirty="0" smtClean="0">
                          <a:latin typeface="Arial" panose="020B0604020202020204" pitchFamily="34" charset="0"/>
                          <a:cs typeface="Arial" panose="020B0604020202020204" pitchFamily="34" charset="0"/>
                        </a:rPr>
                        <a:t>(b)</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profit/loss only deducts direct costs/cost of goods sold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 /loss does not deduct expenses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gross profit/loss would give an inflated view of the business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net profit/loss deducts all expenses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taxed on net profit not gross profit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net profit/loss is the overall/final profit/loss made </a:t>
                      </a:r>
                    </a:p>
                    <a:p>
                      <a:pPr marL="285750" indent="-285750">
                        <a:buFont typeface="Arial" panose="020B0604020202020204" pitchFamily="34" charset="0"/>
                        <a:buChar char="•"/>
                      </a:pP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net profit/loss is the bottom line figure. </a:t>
                      </a:r>
                    </a:p>
                    <a:p>
                      <a:endParaRPr kumimoji="0" lang="en-GB" sz="16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6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e.g. Gross profit/loss is not the final profit/loss made </a:t>
                      </a:r>
                      <a:r>
                        <a:rPr kumimoji="0" lang="en-US" sz="16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 Eric and Percy need to use the net profit/loss figure which deducts all expenses to find out whether the farm is performing well enough to support their families </a:t>
                      </a:r>
                      <a:r>
                        <a:rPr kumimoji="0" lang="en-US" sz="16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6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 	</a:t>
                      </a:r>
                    </a:p>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9960414"/>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737462507"/>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41983">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0263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happens to a company when the money runs out but business is still good.</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much do you think your school budget is.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impact of losing a teacher is on the school costings.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its the difference between the wealthiest company and the largest company.</a:t>
                      </a:r>
                    </a:p>
                    <a:p>
                      <a:pPr marL="177800" indent="-177800" algn="l">
                        <a:spcAft>
                          <a:spcPts val="600"/>
                        </a:spcAft>
                        <a:buFontTx/>
                        <a:buBlip>
                          <a:blip r:embed="rId3"/>
                        </a:buBlip>
                      </a:pPr>
                      <a:r>
                        <a:rPr lang="en-IE" sz="1400" baseline="0" dirty="0" smtClean="0">
                          <a:solidFill>
                            <a:srgbClr val="FF0000"/>
                          </a:solidFill>
                          <a:effectLst/>
                          <a:latin typeface="Arial" pitchFamily="34" charset="0"/>
                          <a:ea typeface="Times New Roman"/>
                          <a:cs typeface="Arial" pitchFamily="34" charset="0"/>
                        </a:rPr>
                        <a:t>What is in the Chancellor’s red box.</a:t>
                      </a:r>
                      <a:endParaRPr lang="en-GB" sz="1400" baseline="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09200"/>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600" dirty="0" smtClean="0"/>
              <a:t>How </a:t>
            </a:r>
            <a:r>
              <a:rPr lang="en-US" sz="1600" dirty="0"/>
              <a:t>to use profitability </a:t>
            </a:r>
            <a:r>
              <a:rPr lang="en-US" sz="1600" dirty="0" smtClean="0"/>
              <a:t>data within a company is key to success. The flow of money in and out and the control of that flow means managing inventory, reducing wastage, paying staff on time and maintaining a good working environment. For the exam you need to understand and be able to calculate the following terms: </a:t>
            </a:r>
            <a:endParaRPr lang="en-US" sz="1600" dirty="0"/>
          </a:p>
          <a:p>
            <a:pPr marL="631825" indent="-285750">
              <a:buClr>
                <a:srgbClr val="00B050"/>
              </a:buClr>
              <a:buFont typeface="Arial" panose="020B0604020202020204" pitchFamily="34" charset="0"/>
              <a:buChar char="•"/>
            </a:pPr>
            <a:r>
              <a:rPr lang="en-GB" sz="1600" b="1" dirty="0" smtClean="0"/>
              <a:t>Costs </a:t>
            </a:r>
            <a:r>
              <a:rPr lang="en-GB" sz="1600" b="1" dirty="0"/>
              <a:t>and </a:t>
            </a:r>
            <a:r>
              <a:rPr lang="en-GB" sz="1600" b="1" dirty="0" smtClean="0"/>
              <a:t>revenues </a:t>
            </a:r>
            <a:r>
              <a:rPr lang="en-GB" sz="1600" dirty="0" smtClean="0"/>
              <a:t>– the price of goods coming in and services used in the production of goods. Revenue is the difference between incoming and outgoing.</a:t>
            </a:r>
            <a:endParaRPr lang="en-GB" sz="1600" dirty="0"/>
          </a:p>
          <a:p>
            <a:pPr marL="631825" indent="-285750">
              <a:buClr>
                <a:srgbClr val="00B050"/>
              </a:buClr>
              <a:buFont typeface="Arial" panose="020B0604020202020204" pitchFamily="34" charset="0"/>
              <a:buChar char="•"/>
            </a:pPr>
            <a:r>
              <a:rPr lang="en-GB" sz="1600" b="1" dirty="0" smtClean="0"/>
              <a:t>Gross </a:t>
            </a:r>
            <a:r>
              <a:rPr lang="en-GB" sz="1600" b="1" dirty="0"/>
              <a:t>and net profit/loss </a:t>
            </a:r>
            <a:r>
              <a:rPr lang="en-GB" sz="1600" dirty="0"/>
              <a:t>-  </a:t>
            </a:r>
            <a:r>
              <a:rPr lang="en-GB" sz="1600" dirty="0" smtClean="0"/>
              <a:t>Profit before tax and deductions and after.</a:t>
            </a:r>
            <a:endParaRPr lang="en-GB" sz="1600" dirty="0"/>
          </a:p>
          <a:p>
            <a:pPr marL="631825" indent="-285750">
              <a:buClr>
                <a:srgbClr val="00B050"/>
              </a:buClr>
              <a:buFont typeface="Arial" panose="020B0604020202020204" pitchFamily="34" charset="0"/>
              <a:buChar char="•"/>
            </a:pPr>
            <a:r>
              <a:rPr lang="en-GB" sz="1600" b="1" dirty="0"/>
              <a:t>Profitability ratios </a:t>
            </a:r>
            <a:r>
              <a:rPr lang="en-GB" sz="1600" dirty="0"/>
              <a:t>-  How a </a:t>
            </a:r>
            <a:r>
              <a:rPr lang="en-GB" sz="1600" dirty="0" smtClean="0"/>
              <a:t>bank or lender gauges the safety of their loan and returns against your company value. i.e</a:t>
            </a:r>
            <a:r>
              <a:rPr lang="en-GB" sz="1600" dirty="0"/>
              <a:t>. </a:t>
            </a:r>
          </a:p>
          <a:p>
            <a:pPr marL="901700" indent="-269875">
              <a:buFont typeface="Courier New" panose="02070309020205020404" pitchFamily="49" charset="0"/>
              <a:buChar char="o"/>
            </a:pPr>
            <a:r>
              <a:rPr lang="en-GB" sz="1600" b="1" dirty="0" smtClean="0"/>
              <a:t>Net </a:t>
            </a:r>
            <a:r>
              <a:rPr lang="en-GB" sz="1600" b="1" dirty="0"/>
              <a:t>profit </a:t>
            </a:r>
            <a:r>
              <a:rPr lang="en-GB" sz="1600" b="1" dirty="0" smtClean="0"/>
              <a:t>ratio </a:t>
            </a:r>
            <a:r>
              <a:rPr lang="en-GB" sz="1600" dirty="0" smtClean="0"/>
              <a:t>– Money after taxes and deductions.</a:t>
            </a:r>
            <a:endParaRPr lang="en-GB" sz="1600" dirty="0"/>
          </a:p>
          <a:p>
            <a:pPr marL="901700" indent="-269875">
              <a:buFont typeface="Courier New" panose="02070309020205020404" pitchFamily="49" charset="0"/>
              <a:buChar char="o"/>
            </a:pPr>
            <a:r>
              <a:rPr lang="en-GB" sz="1600" b="1" dirty="0" smtClean="0"/>
              <a:t>Gross </a:t>
            </a:r>
            <a:r>
              <a:rPr lang="en-GB" sz="1600" b="1" dirty="0"/>
              <a:t>profit ratio </a:t>
            </a:r>
            <a:r>
              <a:rPr lang="en-GB" sz="1600" dirty="0"/>
              <a:t>-  </a:t>
            </a:r>
            <a:r>
              <a:rPr lang="en-GB" sz="1600" dirty="0" smtClean="0"/>
              <a:t>Money before deductions</a:t>
            </a:r>
            <a:endParaRPr lang="en-GB" sz="1600" dirty="0"/>
          </a:p>
          <a:p>
            <a:pPr marL="631825" indent="-285750">
              <a:buClr>
                <a:srgbClr val="00B050"/>
              </a:buClr>
              <a:buFont typeface="Arial" panose="020B0604020202020204" pitchFamily="34" charset="0"/>
              <a:buChar char="•"/>
            </a:pPr>
            <a:r>
              <a:rPr lang="en-GB" sz="1600" b="1" dirty="0" smtClean="0"/>
              <a:t>Business </a:t>
            </a:r>
            <a:r>
              <a:rPr lang="en-GB" sz="1600" b="1" dirty="0"/>
              <a:t>performance data </a:t>
            </a:r>
            <a:r>
              <a:rPr lang="en-GB" sz="1600" dirty="0" smtClean="0"/>
              <a:t>– How you company is managing its money and business against last year and rivals.</a:t>
            </a:r>
            <a:endParaRPr lang="en-GB" sz="1600" dirty="0"/>
          </a:p>
          <a:p>
            <a:pPr marL="631825" indent="-285750">
              <a:buClr>
                <a:srgbClr val="00B050"/>
              </a:buClr>
              <a:buFont typeface="Arial" panose="020B0604020202020204" pitchFamily="34" charset="0"/>
              <a:buChar char="•"/>
            </a:pPr>
            <a:r>
              <a:rPr lang="en-GB" sz="1600" b="1" dirty="0" smtClean="0"/>
              <a:t>The </a:t>
            </a:r>
            <a:r>
              <a:rPr lang="en-GB" sz="1600" b="1" dirty="0"/>
              <a:t>importance of profit/profitability </a:t>
            </a:r>
            <a:r>
              <a:rPr lang="en-GB" sz="1600" dirty="0" smtClean="0"/>
              <a:t>– How you are spending your money and the benefits of using capital saved to invest on further benefits.</a:t>
            </a:r>
            <a:endParaRPr lang="en-GB" sz="1600" dirty="0"/>
          </a:p>
          <a:p>
            <a:pPr marL="285750" indent="-285750">
              <a:buClr>
                <a:srgbClr val="00B050"/>
              </a:buClr>
              <a:buFont typeface="Wingdings 3" panose="05040102010807070707" pitchFamily="18" charset="2"/>
              <a:buChar char=""/>
            </a:pPr>
            <a:r>
              <a:rPr lang="en-US" sz="1600" dirty="0" smtClean="0"/>
              <a:t>For the exam you will need to be able to include </a:t>
            </a:r>
            <a:r>
              <a:rPr lang="en-US" sz="1600" dirty="0"/>
              <a:t>the calculation and/or interpretation </a:t>
            </a:r>
            <a:r>
              <a:rPr lang="en-US" sz="1600" dirty="0" smtClean="0"/>
              <a:t>of data</a:t>
            </a:r>
            <a:r>
              <a:rPr lang="en-US" sz="1600" dirty="0"/>
              <a:t>. Interpretation must be in </a:t>
            </a:r>
            <a:r>
              <a:rPr lang="en-US" sz="1600" dirty="0" smtClean="0"/>
              <a:t>context to the business scenario given.</a:t>
            </a:r>
            <a:endParaRPr lang="en-GB" sz="1600" dirty="0"/>
          </a:p>
        </p:txBody>
      </p:sp>
      <p:sp>
        <p:nvSpPr>
          <p:cNvPr id="14" name="Title 2"/>
          <p:cNvSpPr>
            <a:spLocks noGrp="1"/>
          </p:cNvSpPr>
          <p:nvPr>
            <p:ph type="title"/>
          </p:nvPr>
        </p:nvSpPr>
        <p:spPr>
          <a:xfrm>
            <a:off x="70266" y="72008"/>
            <a:ext cx="8859452" cy="548680"/>
          </a:xfrm>
        </p:spPr>
        <p:txBody>
          <a:bodyPr>
            <a:noAutofit/>
          </a:bodyPr>
          <a:lstStyle/>
          <a:p>
            <a:r>
              <a:rPr lang="en-US" sz="4000" dirty="0" smtClean="0"/>
              <a:t>2.1 - How </a:t>
            </a:r>
            <a:r>
              <a:rPr lang="en-US" sz="4000" dirty="0"/>
              <a:t>to </a:t>
            </a:r>
            <a:r>
              <a:rPr lang="en-US" sz="4000" dirty="0" smtClean="0"/>
              <a:t>Use Profitability Data</a:t>
            </a:r>
            <a:endParaRPr lang="en-US" sz="4000" dirty="0"/>
          </a:p>
        </p:txBody>
      </p:sp>
    </p:spTree>
    <p:extLst>
      <p:ext uri="{BB962C8B-B14F-4D97-AF65-F5344CB8AC3E}">
        <p14:creationId xmlns:p14="http://schemas.microsoft.com/office/powerpoint/2010/main" val="3086185207"/>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4226560"/>
        </p:xfrm>
        <a:graphic>
          <a:graphicData uri="http://schemas.openxmlformats.org/drawingml/2006/table">
            <a:tbl>
              <a:tblPr firstRow="1" bandRow="1">
                <a:tableStyleId>{9D7B26C5-4107-4FEC-AEDC-1716B250A1EF}</a:tableStyleId>
              </a:tblPr>
              <a:tblGrid>
                <a:gridCol w="360040"/>
                <a:gridCol w="504056"/>
                <a:gridCol w="288032"/>
                <a:gridCol w="4032448"/>
                <a:gridCol w="1152128"/>
                <a:gridCol w="2232247"/>
              </a:tblGrid>
              <a:tr h="370840">
                <a:tc gridSpan="3">
                  <a:txBody>
                    <a:bodyPr/>
                    <a:lstStyle/>
                    <a:p>
                      <a:pPr algn="ctr"/>
                      <a:r>
                        <a:rPr lang="en-GB" sz="1700" dirty="0" smtClean="0">
                          <a:latin typeface="Arial" panose="020B0604020202020204" pitchFamily="34" charset="0"/>
                          <a:cs typeface="Arial" panose="020B0604020202020204" pitchFamily="34" charset="0"/>
                        </a:rPr>
                        <a:t>Question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Answer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700" dirty="0" smtClean="0">
                          <a:latin typeface="Arial" panose="020B0604020202020204" pitchFamily="34" charset="0"/>
                          <a:cs typeface="Arial" panose="020B0604020202020204" pitchFamily="34" charset="0"/>
                        </a:rPr>
                        <a:t>Marks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Guidance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900" dirty="0" smtClean="0">
                          <a:latin typeface="Arial" panose="020B0604020202020204" pitchFamily="34" charset="0"/>
                          <a:cs typeface="Arial" panose="020B0604020202020204" pitchFamily="34" charset="0"/>
                        </a:rPr>
                        <a:t>6</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900" dirty="0" smtClean="0">
                          <a:latin typeface="Arial" panose="020B0604020202020204" pitchFamily="34" charset="0"/>
                          <a:cs typeface="Arial" panose="020B0604020202020204" pitchFamily="34" charset="0"/>
                        </a:rPr>
                        <a:t>(b)</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9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&lt; £6 = 31 respondents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£6 = 52 respondents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£7 = 62 respondents </a:t>
                      </a:r>
                    </a:p>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£8 = 76 respondents </a:t>
                      </a:r>
                      <a:r>
                        <a:rPr kumimoji="0" lang="en-US" sz="1900" b="1" i="0" u="none" strike="noStrike" kern="1200" baseline="0" dirty="0" smtClean="0">
                          <a:solidFill>
                            <a:schemeClr val="tx1"/>
                          </a:solidFill>
                          <a:latin typeface="Arial" panose="020B0604020202020204" pitchFamily="34" charset="0"/>
                          <a:ea typeface="+mn-ea"/>
                          <a:cs typeface="Arial" panose="020B0604020202020204" pitchFamily="34" charset="0"/>
                        </a:rPr>
                        <a:t>Answer: £8 </a:t>
                      </a:r>
                      <a:endPar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£9 = 55 respondents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£10 = 25 respondents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&gt;£10 = 10 respondents </a:t>
                      </a:r>
                    </a:p>
                    <a:p>
                      <a:endPar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9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e.g. £8 </a:t>
                      </a:r>
                      <a:r>
                        <a:rPr kumimoji="0" lang="en-GB" sz="1900" b="1" i="0" u="none" strike="noStrike" kern="1200" baseline="0" dirty="0" smtClean="0">
                          <a:solidFill>
                            <a:schemeClr val="tx1"/>
                          </a:solidFill>
                          <a:latin typeface="Arial" panose="020B0604020202020204" pitchFamily="34" charset="0"/>
                          <a:ea typeface="+mn-ea"/>
                          <a:cs typeface="Arial" panose="020B0604020202020204" pitchFamily="34" charset="0"/>
                        </a:rPr>
                        <a:t>(2) </a:t>
                      </a:r>
                      <a:endPar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e.g. 8+11+16+13+14+14 = 76 </a:t>
                      </a:r>
                      <a:r>
                        <a:rPr kumimoji="0" lang="en-GB" sz="19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e.g. £608 </a:t>
                      </a:r>
                      <a:r>
                        <a:rPr kumimoji="0" lang="en-GB" sz="1900" b="1" i="0" u="none" strike="noStrike" kern="1200" baseline="0" dirty="0" smtClean="0">
                          <a:solidFill>
                            <a:schemeClr val="tx1"/>
                          </a:solidFill>
                          <a:latin typeface="Arial" panose="020B0604020202020204" pitchFamily="34" charset="0"/>
                          <a:ea typeface="+mn-ea"/>
                          <a:cs typeface="Arial" panose="020B0604020202020204" pitchFamily="34" charset="0"/>
                        </a:rPr>
                        <a:t>(1) </a:t>
                      </a:r>
                      <a:endPar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9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900" b="0" i="0" u="none" strike="noStrike" kern="1200" baseline="0" dirty="0" smtClean="0">
                          <a:solidFill>
                            <a:schemeClr val="tx1"/>
                          </a:solidFill>
                          <a:latin typeface="Arial" panose="020B0604020202020204" pitchFamily="34" charset="0"/>
                          <a:ea typeface="+mn-ea"/>
                          <a:cs typeface="Arial" panose="020B0604020202020204" pitchFamily="34" charset="0"/>
                        </a:rPr>
                        <a:t>Up to two marks. </a:t>
                      </a:r>
                    </a:p>
                    <a:p>
                      <a:endPar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Award full marks for the correct answer: 8. </a:t>
                      </a:r>
                    </a:p>
                    <a:p>
                      <a:endPar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900" b="0" i="0" u="none" strike="noStrike" kern="1200" baseline="0" dirty="0" smtClean="0">
                          <a:solidFill>
                            <a:schemeClr val="tx1"/>
                          </a:solidFill>
                          <a:latin typeface="Arial" panose="020B0604020202020204" pitchFamily="34" charset="0"/>
                          <a:ea typeface="+mn-ea"/>
                          <a:cs typeface="Arial" panose="020B0604020202020204" pitchFamily="34" charset="0"/>
                        </a:rPr>
                        <a:t>Otherwise max 1 mark for 76 respondents (at £8) or attempts to work out the revenue (76 * £8 = £608).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15335234"/>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3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251520" y="1052736"/>
          <a:ext cx="8568951" cy="5400040"/>
        </p:xfrm>
        <a:graphic>
          <a:graphicData uri="http://schemas.openxmlformats.org/drawingml/2006/table">
            <a:tbl>
              <a:tblPr firstRow="1" bandRow="1">
                <a:tableStyleId>{9D7B26C5-4107-4FEC-AEDC-1716B250A1EF}</a:tableStyleId>
              </a:tblPr>
              <a:tblGrid>
                <a:gridCol w="360040"/>
                <a:gridCol w="504056"/>
                <a:gridCol w="288032"/>
                <a:gridCol w="4032448"/>
                <a:gridCol w="1152128"/>
                <a:gridCol w="2232247"/>
              </a:tblGrid>
              <a:tr h="370840">
                <a:tc gridSpan="3">
                  <a:txBody>
                    <a:bodyPr/>
                    <a:lstStyle/>
                    <a:p>
                      <a:pPr algn="ctr"/>
                      <a:r>
                        <a:rPr lang="en-GB" sz="1700" dirty="0" smtClean="0">
                          <a:latin typeface="Arial" panose="020B0604020202020204" pitchFamily="34" charset="0"/>
                          <a:cs typeface="Arial" panose="020B0604020202020204" pitchFamily="34" charset="0"/>
                        </a:rPr>
                        <a:t>Question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Answer</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700" dirty="0" smtClean="0">
                          <a:latin typeface="Arial" panose="020B0604020202020204" pitchFamily="34" charset="0"/>
                          <a:cs typeface="Arial" panose="020B0604020202020204" pitchFamily="34" charset="0"/>
                        </a:rPr>
                        <a:t>Marks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700" dirty="0" smtClean="0">
                          <a:latin typeface="Arial" panose="020B0604020202020204" pitchFamily="34" charset="0"/>
                          <a:cs typeface="Arial" panose="020B0604020202020204" pitchFamily="34" charset="0"/>
                        </a:rPr>
                        <a:t>Guidance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800" dirty="0" smtClean="0">
                          <a:latin typeface="Arial" panose="020B0604020202020204" pitchFamily="34" charset="0"/>
                          <a:cs typeface="Arial" panose="020B0604020202020204" pitchFamily="34" charset="0"/>
                        </a:rPr>
                        <a:t>6</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IE" sz="1800" dirty="0" smtClean="0">
                          <a:latin typeface="Arial" panose="020B0604020202020204" pitchFamily="34" charset="0"/>
                          <a:cs typeface="Arial" panose="020B0604020202020204" pitchFamily="34" charset="0"/>
                        </a:rPr>
                        <a:t>(b)</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Indicative content: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threat of new entrants </a:t>
                      </a:r>
                    </a:p>
                    <a:p>
                      <a:pPr marL="285750" indent="-285750">
                        <a:buFont typeface="Arial" panose="020B0604020202020204" pitchFamily="34" charset="0"/>
                        <a:buChar char="•"/>
                      </a:pP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threat of substitute products or services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bargaining power of customers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bargaining power of suppliers </a:t>
                      </a:r>
                    </a:p>
                    <a:p>
                      <a:pPr marL="285750" indent="-285750">
                        <a:buFont typeface="Arial" panose="020B0604020202020204" pitchFamily="34" charset="0"/>
                        <a:buChar char="•"/>
                      </a:pPr>
                      <a:r>
                        <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rPr>
                        <a:t>intensity of competitive rivalry </a:t>
                      </a:r>
                    </a:p>
                    <a:p>
                      <a:endParaRPr kumimoji="0" lang="en-GB"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GB" sz="1800" b="1"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 </a:t>
                      </a:r>
                    </a:p>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e.g. Porter’s Five Forces model says that Eric and Percy need to take into account the intensity of competitive rivalry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 If there is strong competition in the area then this will limit how much Eric and Percy can charge. If they charge too much of a premium then the corporate customer would book with the competition </a:t>
                      </a:r>
                      <a:r>
                        <a:rPr kumimoji="0" lang="en-US" sz="1800" b="1" i="0" u="none" strike="noStrike" kern="1200" baseline="0" dirty="0" smtClean="0">
                          <a:solidFill>
                            <a:schemeClr val="tx1"/>
                          </a:solidFill>
                          <a:latin typeface="Arial" panose="020B0604020202020204" pitchFamily="34" charset="0"/>
                          <a:ea typeface="+mn-ea"/>
                          <a:cs typeface="Arial" panose="020B0604020202020204" pitchFamily="34" charset="0"/>
                        </a:rPr>
                        <a:t>(1</a:t>
                      </a:r>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800" dirty="0" smtClean="0">
                          <a:latin typeface="Arial" panose="020B0604020202020204" pitchFamily="34" charset="0"/>
                          <a:cs typeface="Arial" panose="020B0604020202020204" pitchFamily="34"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rPr>
                        <a:t>One mark for a correct identification, plus a further one mark for an explanation. 	</a:t>
                      </a:r>
                    </a:p>
                    <a:p>
                      <a:endParaRPr kumimoji="0" lang="en-US" sz="18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29410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32311"/>
          </a:xfrm>
          <a:prstGeom prst="rect">
            <a:avLst/>
          </a:prstGeom>
        </p:spPr>
        <p:txBody>
          <a:bodyPr wrap="square">
            <a:spAutoFit/>
          </a:bodyPr>
          <a:lstStyle/>
          <a:p>
            <a:pPr>
              <a:buClr>
                <a:schemeClr val="accent6">
                  <a:lumMod val="50000"/>
                </a:schemeClr>
              </a:buClr>
            </a:pPr>
            <a:r>
              <a:rPr lang="en-US" sz="2000" b="1" dirty="0">
                <a:solidFill>
                  <a:srgbClr val="0070C0"/>
                </a:solidFill>
              </a:rPr>
              <a:t>Clinton Cards</a:t>
            </a:r>
          </a:p>
          <a:p>
            <a:pPr marL="398463" indent="-398463">
              <a:buClr>
                <a:schemeClr val="accent6">
                  <a:lumMod val="50000"/>
                </a:schemeClr>
              </a:buClr>
              <a:buFont typeface="Wingdings 3" panose="05040102010807070707" pitchFamily="18" charset="2"/>
              <a:buChar char=""/>
            </a:pPr>
            <a:r>
              <a:rPr lang="en-US" sz="2000" dirty="0">
                <a:solidFill>
                  <a:srgbClr val="0070C0"/>
                </a:solidFill>
              </a:rPr>
              <a:t>Founded in 1968, Clinton Cards grew to be the biggest card retailer in the UK. It employed over 8,000 people in 767 high street stores when, in May 2012, it went into administration. This was despite the greetings card market actually growing overall, partly because there are now more occasions than ever for which a celebratory card is </a:t>
            </a:r>
            <a:r>
              <a:rPr lang="en-US" sz="2000" dirty="0" smtClean="0">
                <a:solidFill>
                  <a:srgbClr val="0070C0"/>
                </a:solidFill>
              </a:rPr>
              <a:t>available. </a:t>
            </a:r>
            <a:r>
              <a:rPr lang="en-US" sz="2000" dirty="0">
                <a:solidFill>
                  <a:srgbClr val="0070C0"/>
                </a:solidFill>
              </a:rPr>
              <a:t>Clinton Cards lost £3.7m in the 6 months to Jan 2012 and, with recent like-for-like sales revenue 3.5% lower than the previous year, struggled to generate enough income to cover all of their costs. Eventually their creditors called in debts which the business couldn't pay, forcing Clinton Cards into administration</a:t>
            </a:r>
            <a:r>
              <a:rPr lang="en-US" sz="2000" dirty="0" smtClean="0">
                <a:solidFill>
                  <a:srgbClr val="0070C0"/>
                </a:solidFill>
              </a:rPr>
              <a:t>.</a:t>
            </a:r>
            <a:endParaRPr lang="en-US" sz="2000" dirty="0">
              <a:solidFill>
                <a:srgbClr val="0070C0"/>
              </a:solidFill>
            </a:endParaRPr>
          </a:p>
          <a:p>
            <a:pPr>
              <a:buClr>
                <a:schemeClr val="accent6">
                  <a:lumMod val="50000"/>
                </a:schemeClr>
              </a:buClr>
            </a:pPr>
            <a:r>
              <a:rPr lang="en-US" sz="2000" b="1" dirty="0" smtClean="0">
                <a:solidFill>
                  <a:srgbClr val="FF0000"/>
                </a:solidFill>
              </a:rPr>
              <a:t>Task 2.1</a:t>
            </a:r>
            <a:endParaRPr lang="en-US" sz="2000" b="1" dirty="0">
              <a:solidFill>
                <a:srgbClr val="FF0000"/>
              </a:solidFill>
            </a:endParaRPr>
          </a:p>
          <a:p>
            <a:pPr marL="744538" indent="-338138">
              <a:buClr>
                <a:schemeClr val="accent6">
                  <a:lumMod val="50000"/>
                </a:schemeClr>
              </a:buClr>
              <a:buFont typeface="+mj-lt"/>
              <a:buAutoNum type="alphaLcParenR"/>
            </a:pPr>
            <a:r>
              <a:rPr lang="en-US" sz="2000" dirty="0" smtClean="0">
                <a:solidFill>
                  <a:srgbClr val="FF0000"/>
                </a:solidFill>
              </a:rPr>
              <a:t>Why </a:t>
            </a:r>
            <a:r>
              <a:rPr lang="en-US" sz="2000" dirty="0">
                <a:solidFill>
                  <a:srgbClr val="FF0000"/>
                </a:solidFill>
              </a:rPr>
              <a:t>might sales revenue have fallen in 2012? What could Clinton Cards have done to increase sales revenue during this time?</a:t>
            </a:r>
          </a:p>
          <a:p>
            <a:pPr marL="744538" indent="-338138">
              <a:buClr>
                <a:schemeClr val="accent6">
                  <a:lumMod val="50000"/>
                </a:schemeClr>
              </a:buClr>
              <a:buFont typeface="+mj-lt"/>
              <a:buAutoNum type="alphaLcParenR"/>
            </a:pPr>
            <a:r>
              <a:rPr lang="en-US" sz="2000" dirty="0" smtClean="0">
                <a:solidFill>
                  <a:srgbClr val="FF0000"/>
                </a:solidFill>
              </a:rPr>
              <a:t>Apart </a:t>
            </a:r>
            <a:r>
              <a:rPr lang="en-US" sz="2000" dirty="0">
                <a:solidFill>
                  <a:srgbClr val="FF0000"/>
                </a:solidFill>
              </a:rPr>
              <a:t>from falling revenue, for what other reason(s) may Clinton Cards have made a loss in the previous six months?</a:t>
            </a:r>
          </a:p>
          <a:p>
            <a:pPr marL="744538" indent="-338138">
              <a:buClr>
                <a:schemeClr val="accent6">
                  <a:lumMod val="50000"/>
                </a:schemeClr>
              </a:buClr>
              <a:buFont typeface="+mj-lt"/>
              <a:buAutoNum type="alphaLcParenR"/>
            </a:pPr>
            <a:r>
              <a:rPr lang="en-US" sz="2000" dirty="0" smtClean="0">
                <a:solidFill>
                  <a:srgbClr val="FF0000"/>
                </a:solidFill>
              </a:rPr>
              <a:t>Clinton </a:t>
            </a:r>
            <a:r>
              <a:rPr lang="en-US" sz="2000" dirty="0">
                <a:solidFill>
                  <a:srgbClr val="FF0000"/>
                </a:solidFill>
              </a:rPr>
              <a:t>Cards had been operating at a loss for some time. Why is it not possible for a business to survive when it is not making a profit?</a:t>
            </a:r>
          </a:p>
        </p:txBody>
      </p:sp>
      <p:sp>
        <p:nvSpPr>
          <p:cNvPr id="6" name="Title 1"/>
          <p:cNvSpPr>
            <a:spLocks noGrp="1"/>
          </p:cNvSpPr>
          <p:nvPr>
            <p:ph type="title"/>
          </p:nvPr>
        </p:nvSpPr>
        <p:spPr>
          <a:xfrm>
            <a:off x="35496" y="72008"/>
            <a:ext cx="9001000" cy="548680"/>
          </a:xfrm>
        </p:spPr>
        <p:txBody>
          <a:bodyPr>
            <a:noAutofit/>
          </a:bodyPr>
          <a:lstStyle/>
          <a:p>
            <a:r>
              <a:rPr lang="en-US" sz="3000" dirty="0"/>
              <a:t>2.1 - How to Use Profitability </a:t>
            </a:r>
            <a:r>
              <a:rPr lang="en-US" sz="3000" dirty="0" smtClean="0"/>
              <a:t>Data – Costs and Revenue</a:t>
            </a:r>
            <a:endParaRPr lang="en-GB" sz="3000" dirty="0"/>
          </a:p>
        </p:txBody>
      </p:sp>
    </p:spTree>
    <p:extLst>
      <p:ext uri="{BB962C8B-B14F-4D97-AF65-F5344CB8AC3E}">
        <p14:creationId xmlns:p14="http://schemas.microsoft.com/office/powerpoint/2010/main" val="2202659518"/>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51197</TotalTime>
  <Words>12205</Words>
  <Application>Microsoft Office PowerPoint</Application>
  <PresentationFormat>On-screen Show (4:3)</PresentationFormat>
  <Paragraphs>1312</Paragraphs>
  <Slides>81</Slides>
  <Notes>81</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81</vt:i4>
      </vt:variant>
    </vt:vector>
  </HeadingPairs>
  <TitlesOfParts>
    <vt:vector size="92" baseType="lpstr">
      <vt:lpstr>Arial Unicode MS</vt:lpstr>
      <vt:lpstr>Arial</vt:lpstr>
      <vt:lpstr>Calibri</vt:lpstr>
      <vt:lpstr>Courier New</vt:lpstr>
      <vt:lpstr>Lucida Sans Unicode</vt:lpstr>
      <vt:lpstr>Segoe UI</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03 – Learning Outcome (LO) Weightings</vt:lpstr>
      <vt:lpstr>Unit 03 – Learning Outcome (LO) Weightings</vt:lpstr>
      <vt:lpstr>2.1 - How to Use Profitability Data</vt:lpstr>
      <vt:lpstr>2.1 - How to Use Profitability Data – Costs and Revenue</vt:lpstr>
      <vt:lpstr>2.1 - How to Use Profitability Data – Costs and Revenue</vt:lpstr>
      <vt:lpstr>2.1 - How to Use Profitability Data – Costs and Revenue</vt:lpstr>
      <vt:lpstr>2.1 - How to Use Profitability Data – Gross and Net</vt:lpstr>
      <vt:lpstr>2.1 - How to Use Profitability Data – Gross and Net</vt:lpstr>
      <vt:lpstr>2.1 - How to Use Profitability Data – Gross and Net</vt:lpstr>
      <vt:lpstr>2.1 - How to Use Profitability Data – Gross and Net</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Profitability Ratios</vt:lpstr>
      <vt:lpstr>2.1 - How to Use Profitability Data – Business Performance Data</vt:lpstr>
      <vt:lpstr>2.1 - How to Use Profitability Data – Business Performance Data</vt:lpstr>
      <vt:lpstr>2.1 - How to Use Profitability Data – Business Performance Data</vt:lpstr>
      <vt:lpstr>2.2 - How to Use Break-Even Analysis</vt:lpstr>
      <vt:lpstr>2.2 - How to Use Break-Even Analysis – Purpose</vt:lpstr>
      <vt:lpstr>2.2 - How to Use Break-Even Analysis – Purpose</vt:lpstr>
      <vt:lpstr>PowerPoint Presentation</vt:lpstr>
      <vt:lpstr>2.2 - How to Use Break-Even Analysis</vt:lpstr>
      <vt:lpstr>2.2 - How to Use Break-Even Analysis – Example</vt:lpstr>
      <vt:lpstr>2.2 - How to Use Break-Even Analysis – Example</vt:lpstr>
      <vt:lpstr>2.2 - How to Use Break-Even Analysis – Example</vt:lpstr>
      <vt:lpstr>2.2 - How to Use Break-Even Analysis – Example</vt:lpstr>
      <vt:lpstr>2.2 - How to Use Break-Even Analysis – Example</vt:lpstr>
      <vt:lpstr>2.2 - How to Use Break-Even Analysis – Factors affecting BE</vt:lpstr>
      <vt:lpstr>2.2 - How to Use Break-Even Analysis – Factors affecting BE</vt:lpstr>
      <vt:lpstr>2.3 - How to Use Contribution Data – Significance</vt:lpstr>
      <vt:lpstr>2.3 - How to Use Contribution Data – Calculating Cost</vt:lpstr>
      <vt:lpstr>2.3 - How to Use Contribution Data – Calculating Cost</vt:lpstr>
      <vt:lpstr>2.3 - How to Use Contribution Data – Calculating Cost</vt:lpstr>
      <vt:lpstr>2.3 - How to Use Contribution Data</vt:lpstr>
      <vt:lpstr>2.3 - How to Use Contribution Data</vt:lpstr>
      <vt:lpstr>2.3 - How to Use Contribution Data</vt:lpstr>
      <vt:lpstr>2.3 - How to Use Contribution Data – Special Order Decisions</vt:lpstr>
      <vt:lpstr>2.3 - How to Use Contribution Data – Special Order Decisions</vt:lpstr>
      <vt:lpstr>2.3 - How to Use Contribution Data – Special Order Decisions</vt:lpstr>
      <vt:lpstr>2.4 – Cash-Flow Data - How to interpret Cash-Flow Position</vt:lpstr>
      <vt:lpstr>2.4 – Cash-Flow Data - How to interpret Cash-Flow Position</vt:lpstr>
      <vt:lpstr>2.4 – Cash-Flow Data - How to interpret Cash-Flow Position</vt:lpstr>
      <vt:lpstr>2.4 – Cash-Flow Data - How to interpret Cash-Flow Position</vt:lpstr>
      <vt:lpstr>2.4 – Cash-Flow Data - How to interpret Cash-Flow Position</vt:lpstr>
      <vt:lpstr>2.4 – Cash Flow Forecasting – Using Them</vt:lpstr>
      <vt:lpstr>2.4 – Cash Flow Forecasting – Using Them</vt:lpstr>
      <vt:lpstr>2.4 – Cash-Flow Data – Ways to Improve Cash-Flow Position</vt:lpstr>
      <vt:lpstr>2.4 – Cash-Flow Data – Ways to Improve Cash-Flow Position</vt:lpstr>
      <vt:lpstr>2.5 – How to Use Investment Appraisal</vt:lpstr>
      <vt:lpstr>2.5 – How to Use Investment Appraisal</vt:lpstr>
      <vt:lpstr>2.5 – How to Use Investment Appraisal</vt:lpstr>
      <vt:lpstr>2.5 – NPV and ARR Advantages and Disadvantages</vt:lpstr>
      <vt:lpstr>2.5 – NPV and ARR Advantages and Disadvantages</vt:lpstr>
      <vt:lpstr>2.5 – How to Use Investment Appraisal</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June 2016</vt:lpstr>
      <vt:lpstr>3 – Exam Questions – 2016 – Markscheme Answers</vt:lpstr>
      <vt:lpstr>3 – Exam Questions – 2016 – Markscheme Answers</vt:lpstr>
      <vt:lpstr>3 – Exam Questions – 2016 – Markscheme Answers</vt:lpstr>
      <vt:lpstr>3 – Exam Questions – 2016 – Markscheme Answers</vt:lpstr>
      <vt:lpstr>3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LO1 - Cambridge Technicals</dc:title>
  <dc:subject>eBusiness</dc:subject>
  <dc:creator>Enderoth</dc:creator>
  <cp:lastModifiedBy>Stephen Rafferty</cp:lastModifiedBy>
  <cp:revision>1663</cp:revision>
  <cp:lastPrinted>2014-01-22T18:25:48Z</cp:lastPrinted>
  <dcterms:created xsi:type="dcterms:W3CDTF">2008-03-12T11:01:44Z</dcterms:created>
  <dcterms:modified xsi:type="dcterms:W3CDTF">2017-07-13T17:09:29Z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